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2" r:id="rId6"/>
    <p:sldId id="260" r:id="rId7"/>
    <p:sldId id="263" r:id="rId8"/>
    <p:sldId id="261" r:id="rId9"/>
    <p:sldId id="265" r:id="rId10"/>
    <p:sldId id="266" r:id="rId11"/>
    <p:sldId id="267" r:id="rId12"/>
    <p:sldId id="268" r:id="rId13"/>
    <p:sldId id="269" r:id="rId14"/>
    <p:sldId id="270" r:id="rId15"/>
    <p:sldId id="271" r:id="rId16"/>
    <p:sldId id="272" r:id="rId17"/>
    <p:sldId id="273" r:id="rId18"/>
    <p:sldId id="277" r:id="rId19"/>
    <p:sldId id="278" r:id="rId20"/>
    <p:sldId id="279" r:id="rId21"/>
    <p:sldId id="274" r:id="rId22"/>
    <p:sldId id="275" r:id="rId23"/>
    <p:sldId id="276" r:id="rId24"/>
    <p:sldId id="280" r:id="rId25"/>
    <p:sldId id="281" r:id="rId26"/>
    <p:sldId id="282" r:id="rId27"/>
    <p:sldId id="323"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8" r:id="rId43"/>
    <p:sldId id="299" r:id="rId44"/>
    <p:sldId id="300" r:id="rId45"/>
    <p:sldId id="301" r:id="rId46"/>
    <p:sldId id="324"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25" r:id="rId63"/>
    <p:sldId id="318" r:id="rId64"/>
    <p:sldId id="319" r:id="rId65"/>
    <p:sldId id="320" r:id="rId66"/>
    <p:sldId id="322" r:id="rId67"/>
    <p:sldId id="321"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6" d="100"/>
          <a:sy n="76" d="100"/>
        </p:scale>
        <p:origin x="126" y="7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4/29/2019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1282700"/>
            <a:ext cx="7766936" cy="2057400"/>
          </a:xfrm>
        </p:spPr>
        <p:txBody>
          <a:bodyPr/>
          <a:lstStyle/>
          <a:p>
            <a:r>
              <a:rPr lang="en-US" dirty="0" smtClean="0">
                <a:solidFill>
                  <a:schemeClr val="tx1"/>
                </a:solidFill>
                <a:latin typeface="Berlin Sans FB Demi" panose="020E0802020502020306" pitchFamily="34" charset="0"/>
              </a:rPr>
              <a:t>PLANTS AND ANIMALS</a:t>
            </a:r>
            <a:endParaRPr lang="en-US" dirty="0">
              <a:solidFill>
                <a:schemeClr val="tx1"/>
              </a:solidFill>
              <a:latin typeface="Berlin Sans FB Demi" panose="020E0802020502020306" pitchFamily="34" charset="0"/>
            </a:endParaRPr>
          </a:p>
        </p:txBody>
      </p:sp>
      <p:sp>
        <p:nvSpPr>
          <p:cNvPr id="3" name="Subtitle 2"/>
          <p:cNvSpPr>
            <a:spLocks noGrp="1"/>
          </p:cNvSpPr>
          <p:nvPr>
            <p:ph type="subTitle" idx="1"/>
          </p:nvPr>
        </p:nvSpPr>
        <p:spPr/>
        <p:txBody>
          <a:bodyPr>
            <a:normAutofit lnSpcReduction="10000"/>
          </a:bodyPr>
          <a:lstStyle/>
          <a:p>
            <a:r>
              <a:rPr lang="en-US" dirty="0" smtClean="0">
                <a:solidFill>
                  <a:schemeClr val="tx1"/>
                </a:solidFill>
              </a:rPr>
              <a:t>Random plant and animal topics you need to know</a:t>
            </a:r>
            <a:endParaRPr lang="en-US" dirty="0">
              <a:solidFill>
                <a:schemeClr val="tx1"/>
              </a:solidFill>
            </a:endParaRPr>
          </a:p>
          <a:p>
            <a:endParaRPr lang="en-US" dirty="0" smtClean="0">
              <a:solidFill>
                <a:schemeClr val="tx1"/>
              </a:solidFill>
            </a:endParaRPr>
          </a:p>
          <a:p>
            <a:r>
              <a:rPr lang="en-US" dirty="0" smtClean="0">
                <a:solidFill>
                  <a:schemeClr val="tx1"/>
                </a:solidFill>
              </a:rPr>
              <a:t>*** NOTE: These are in addition to the nervous and immune systems</a:t>
            </a:r>
            <a:endParaRPr lang="en-US" dirty="0">
              <a:solidFill>
                <a:schemeClr val="tx1"/>
              </a:solidFill>
            </a:endParaRPr>
          </a:p>
        </p:txBody>
      </p:sp>
    </p:spTree>
    <p:extLst>
      <p:ext uri="{BB962C8B-B14F-4D97-AF65-F5344CB8AC3E}">
        <p14:creationId xmlns:p14="http://schemas.microsoft.com/office/powerpoint/2010/main" val="19769105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915" t="2990" r="6465" b="5190"/>
          <a:stretch/>
        </p:blipFill>
        <p:spPr>
          <a:xfrm>
            <a:off x="762000" y="1"/>
            <a:ext cx="8242300" cy="66294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898464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As cells increase in volume, the relative surface area decreases and demand for material resources</a:t>
            </a:r>
            <a:br>
              <a:rPr lang="en-US" dirty="0">
                <a:solidFill>
                  <a:schemeClr val="tx1"/>
                </a:solidFill>
              </a:rPr>
            </a:br>
            <a:r>
              <a:rPr lang="en-US" dirty="0">
                <a:solidFill>
                  <a:schemeClr val="tx1"/>
                </a:solidFill>
              </a:rPr>
              <a:t>increases; more cellular structures are necessary to adequately exchange materials and energy with </a:t>
            </a:r>
            <a:br>
              <a:rPr lang="en-US" dirty="0">
                <a:solidFill>
                  <a:schemeClr val="tx1"/>
                </a:solidFill>
              </a:rPr>
            </a:br>
            <a:r>
              <a:rPr lang="en-US" dirty="0">
                <a:solidFill>
                  <a:schemeClr val="tx1"/>
                </a:solidFill>
              </a:rPr>
              <a:t>the environment. These limitations restrict cell size.</a:t>
            </a:r>
            <a:br>
              <a:rPr lang="en-US" dirty="0">
                <a:solidFill>
                  <a:schemeClr val="tx1"/>
                </a:solidFill>
              </a:rPr>
            </a:br>
            <a:endParaRPr lang="en-US" dirty="0">
              <a:solidFill>
                <a:schemeClr val="tx1"/>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874975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432"/>
            <a:ext cx="8596668" cy="617868"/>
          </a:xfrm>
        </p:spPr>
        <p:txBody>
          <a:bodyPr>
            <a:normAutofit fontScale="90000"/>
          </a:bodyPr>
          <a:lstStyle/>
          <a:p>
            <a:r>
              <a:rPr lang="en-US" dirty="0" smtClean="0"/>
              <a:t>Examples</a:t>
            </a:r>
            <a:endParaRPr lang="en-US" dirty="0"/>
          </a:p>
        </p:txBody>
      </p:sp>
      <p:sp>
        <p:nvSpPr>
          <p:cNvPr id="3" name="Content Placeholder 2"/>
          <p:cNvSpPr>
            <a:spLocks noGrp="1"/>
          </p:cNvSpPr>
          <p:nvPr>
            <p:ph idx="1"/>
          </p:nvPr>
        </p:nvSpPr>
        <p:spPr>
          <a:xfrm>
            <a:off x="101600" y="533400"/>
            <a:ext cx="9172402" cy="5507963"/>
          </a:xfrm>
        </p:spPr>
        <p:txBody>
          <a:bodyPr>
            <a:normAutofit/>
          </a:bodyPr>
          <a:lstStyle/>
          <a:p>
            <a:r>
              <a:rPr lang="en-US" sz="3200" b="1" dirty="0" smtClean="0"/>
              <a:t>Root hairs in plants increase surface area </a:t>
            </a:r>
          </a:p>
          <a:p>
            <a:pPr marL="0" indent="0">
              <a:buNone/>
            </a:pPr>
            <a:r>
              <a:rPr lang="en-US" sz="3200" b="1" dirty="0" smtClean="0"/>
              <a:t>   for water and nutrient uptake</a:t>
            </a:r>
          </a:p>
          <a:p>
            <a:r>
              <a:rPr lang="en-US" sz="3200" b="1" dirty="0" smtClean="0"/>
              <a:t>Villi and microvilli of </a:t>
            </a:r>
            <a:r>
              <a:rPr lang="en-US" sz="3200" b="1" dirty="0" smtClean="0"/>
              <a:t>intestine increase</a:t>
            </a:r>
            <a:endParaRPr lang="en-US" sz="3200" b="1" dirty="0"/>
          </a:p>
          <a:p>
            <a:pPr marL="0" indent="0">
              <a:buNone/>
            </a:pPr>
            <a:r>
              <a:rPr lang="en-US" sz="3200" b="1" dirty="0"/>
              <a:t> </a:t>
            </a:r>
            <a:r>
              <a:rPr lang="en-US" sz="3200" b="1" dirty="0" smtClean="0"/>
              <a:t>  surface for diffusion of water and food</a:t>
            </a:r>
          </a:p>
        </p:txBody>
      </p:sp>
      <p:pic>
        <p:nvPicPr>
          <p:cNvPr id="5" name="Picture 4"/>
          <p:cNvPicPr>
            <a:picLocks noChangeAspect="1"/>
          </p:cNvPicPr>
          <p:nvPr/>
        </p:nvPicPr>
        <p:blipFill rotWithShape="1">
          <a:blip r:embed="rId2"/>
          <a:srcRect l="2914" t="22364" r="3613" b="23583"/>
          <a:stretch/>
        </p:blipFill>
        <p:spPr>
          <a:xfrm>
            <a:off x="368300" y="2971800"/>
            <a:ext cx="9296400" cy="4013199"/>
          </a:xfrm>
          <a:prstGeom prst="rect">
            <a:avLst/>
          </a:prstGeom>
        </p:spPr>
      </p:pic>
      <p:pic>
        <p:nvPicPr>
          <p:cNvPr id="4" name="Picture 3"/>
          <p:cNvPicPr>
            <a:picLocks noChangeAspect="1"/>
          </p:cNvPicPr>
          <p:nvPr/>
        </p:nvPicPr>
        <p:blipFill>
          <a:blip r:embed="rId3"/>
          <a:stretch>
            <a:fillRect/>
          </a:stretch>
        </p:blipFill>
        <p:spPr>
          <a:xfrm>
            <a:off x="8969375" y="4432"/>
            <a:ext cx="2914650" cy="3619500"/>
          </a:xfrm>
          <a:prstGeom prst="rect">
            <a:avLst/>
          </a:prstGeom>
        </p:spPr>
      </p:pic>
    </p:spTree>
    <p:extLst>
      <p:ext uri="{BB962C8B-B14F-4D97-AF65-F5344CB8AC3E}">
        <p14:creationId xmlns:p14="http://schemas.microsoft.com/office/powerpoint/2010/main" val="36166482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677334" y="1930400"/>
            <a:ext cx="8596668" cy="1257300"/>
          </a:xfrm>
        </p:spPr>
        <p:txBody>
          <a:bodyPr/>
          <a:lstStyle/>
          <a:p>
            <a:endParaRPr lang="en-US" dirty="0"/>
          </a:p>
        </p:txBody>
      </p:sp>
      <p:sp>
        <p:nvSpPr>
          <p:cNvPr id="3" name="Content Placeholder 2"/>
          <p:cNvSpPr>
            <a:spLocks noGrp="1"/>
          </p:cNvSpPr>
          <p:nvPr>
            <p:ph idx="1"/>
          </p:nvPr>
        </p:nvSpPr>
        <p:spPr>
          <a:xfrm>
            <a:off x="0" y="609601"/>
            <a:ext cx="9274002" cy="5431762"/>
          </a:xfrm>
        </p:spPr>
        <p:txBody>
          <a:bodyPr/>
          <a:lstStyle/>
          <a:p>
            <a:r>
              <a:rPr lang="en-US" sz="3200" b="1" dirty="0" smtClean="0"/>
              <a:t>Cells of the </a:t>
            </a:r>
          </a:p>
          <a:p>
            <a:pPr marL="0" indent="0">
              <a:buNone/>
            </a:pPr>
            <a:r>
              <a:rPr lang="en-US" sz="3200" b="1" dirty="0"/>
              <a:t> </a:t>
            </a:r>
            <a:r>
              <a:rPr lang="en-US" sz="3200" b="1" dirty="0" smtClean="0"/>
              <a:t>  alveoli in lungs</a:t>
            </a:r>
          </a:p>
          <a:p>
            <a:endParaRPr lang="en-US" dirty="0"/>
          </a:p>
        </p:txBody>
      </p:sp>
      <p:pic>
        <p:nvPicPr>
          <p:cNvPr id="4" name="Picture 3"/>
          <p:cNvPicPr>
            <a:picLocks noChangeAspect="1"/>
          </p:cNvPicPr>
          <p:nvPr/>
        </p:nvPicPr>
        <p:blipFill>
          <a:blip r:embed="rId2"/>
          <a:stretch>
            <a:fillRect/>
          </a:stretch>
        </p:blipFill>
        <p:spPr>
          <a:xfrm>
            <a:off x="4025900" y="-207963"/>
            <a:ext cx="7947656" cy="7065963"/>
          </a:xfrm>
          <a:prstGeom prst="rect">
            <a:avLst/>
          </a:prstGeom>
        </p:spPr>
      </p:pic>
    </p:spTree>
    <p:extLst>
      <p:ext uri="{BB962C8B-B14F-4D97-AF65-F5344CB8AC3E}">
        <p14:creationId xmlns:p14="http://schemas.microsoft.com/office/powerpoint/2010/main" val="36752060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0"/>
            <a:ext cx="9058102" cy="1930400"/>
          </a:xfrm>
        </p:spPr>
        <p:txBody>
          <a:bodyPr>
            <a:noAutofit/>
          </a:bodyPr>
          <a:lstStyle/>
          <a:p>
            <a:r>
              <a:rPr lang="en-US" dirty="0">
                <a:solidFill>
                  <a:schemeClr val="tx1"/>
                </a:solidFill>
              </a:rPr>
              <a:t>Organisms also have feedback mechanisms that maintain dynamic homeostasis by allowing them to respond to </a:t>
            </a:r>
            <a:r>
              <a:rPr lang="en-US" dirty="0" smtClean="0">
                <a:solidFill>
                  <a:schemeClr val="tx1"/>
                </a:solidFill>
              </a:rPr>
              <a:t>changes </a:t>
            </a:r>
            <a:r>
              <a:rPr lang="en-US" dirty="0">
                <a:solidFill>
                  <a:schemeClr val="tx1"/>
                </a:solidFill>
              </a:rPr>
              <a:t>in their internal and external environments. </a:t>
            </a:r>
            <a:r>
              <a:rPr lang="en-US" dirty="0" smtClean="0">
                <a:solidFill>
                  <a:schemeClr val="tx1"/>
                </a:solidFill>
              </a:rPr>
              <a:t/>
            </a:r>
            <a:br>
              <a:rPr lang="en-US" dirty="0" smtClean="0">
                <a:solidFill>
                  <a:schemeClr val="tx1"/>
                </a:solidFill>
              </a:rPr>
            </a:br>
            <a:r>
              <a:rPr lang="en-US" dirty="0">
                <a:solidFill>
                  <a:schemeClr val="tx1"/>
                </a:solidFill>
              </a:rPr>
              <a:t/>
            </a:r>
            <a:br>
              <a:rPr lang="en-US" dirty="0">
                <a:solidFill>
                  <a:schemeClr val="tx1"/>
                </a:solidFill>
              </a:rPr>
            </a:br>
            <a:r>
              <a:rPr lang="en-US" b="1" u="sng" dirty="0" smtClean="0">
                <a:solidFill>
                  <a:schemeClr val="tx1"/>
                </a:solidFill>
              </a:rPr>
              <a:t>Negative </a:t>
            </a:r>
            <a:r>
              <a:rPr lang="en-US" b="1" u="sng" dirty="0">
                <a:solidFill>
                  <a:schemeClr val="tx1"/>
                </a:solidFill>
              </a:rPr>
              <a:t>feedback loops</a:t>
            </a:r>
            <a:r>
              <a:rPr lang="en-US" b="1" dirty="0">
                <a:solidFill>
                  <a:schemeClr val="tx1"/>
                </a:solidFill>
              </a:rPr>
              <a:t> </a:t>
            </a:r>
            <a:r>
              <a:rPr lang="en-US" dirty="0">
                <a:solidFill>
                  <a:schemeClr val="tx1"/>
                </a:solidFill>
              </a:rPr>
              <a:t>maintain optimal internal </a:t>
            </a:r>
            <a:r>
              <a:rPr lang="en-US" dirty="0" smtClean="0">
                <a:solidFill>
                  <a:schemeClr val="tx1"/>
                </a:solidFill>
              </a:rPr>
              <a:t>environments</a:t>
            </a:r>
            <a:r>
              <a:rPr lang="en-US" dirty="0">
                <a:solidFill>
                  <a:schemeClr val="tx1"/>
                </a:solidFill>
              </a:rPr>
              <a:t>, and </a:t>
            </a:r>
            <a:r>
              <a:rPr lang="en-US" b="1" u="sng" dirty="0">
                <a:solidFill>
                  <a:schemeClr val="tx1"/>
                </a:solidFill>
              </a:rPr>
              <a:t>positive feedback </a:t>
            </a:r>
            <a:r>
              <a:rPr lang="en-US" dirty="0">
                <a:solidFill>
                  <a:schemeClr val="tx1"/>
                </a:solidFill>
              </a:rPr>
              <a:t>mechanisms amplify responses.</a:t>
            </a:r>
            <a:r>
              <a:rPr lang="en-US" b="1" dirty="0">
                <a:solidFill>
                  <a:schemeClr val="tx1"/>
                </a:solidFill>
              </a:rPr>
              <a:t/>
            </a:r>
            <a:br>
              <a:rPr lang="en-US" b="1" dirty="0">
                <a:solidFill>
                  <a:schemeClr val="tx1"/>
                </a:solidFill>
              </a:rPr>
            </a:br>
            <a:endParaRPr lang="en-US" b="1" dirty="0">
              <a:solidFill>
                <a:schemeClr val="tx1"/>
              </a:solidFill>
            </a:endParaRPr>
          </a:p>
        </p:txBody>
      </p:sp>
      <p:sp>
        <p:nvSpPr>
          <p:cNvPr id="3" name="Content Placeholder 2"/>
          <p:cNvSpPr>
            <a:spLocks noGrp="1"/>
          </p:cNvSpPr>
          <p:nvPr>
            <p:ph idx="1"/>
          </p:nvPr>
        </p:nvSpPr>
        <p:spPr>
          <a:xfrm>
            <a:off x="677334" y="5676900"/>
            <a:ext cx="8596668" cy="364462"/>
          </a:xfrm>
        </p:spPr>
        <p:txBody>
          <a:bodyPr>
            <a:normAutofit lnSpcReduction="10000"/>
          </a:bodyPr>
          <a:lstStyle/>
          <a:p>
            <a:endParaRPr lang="en-US" dirty="0" smtClean="0"/>
          </a:p>
          <a:p>
            <a:endParaRPr lang="en-US" dirty="0"/>
          </a:p>
        </p:txBody>
      </p:sp>
    </p:spTree>
    <p:extLst>
      <p:ext uri="{BB962C8B-B14F-4D97-AF65-F5344CB8AC3E}">
        <p14:creationId xmlns:p14="http://schemas.microsoft.com/office/powerpoint/2010/main" val="5620061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3810000"/>
          </a:xfrm>
        </p:spPr>
        <p:txBody>
          <a:bodyPr>
            <a:normAutofit fontScale="90000"/>
          </a:bodyPr>
          <a:lstStyle/>
          <a:p>
            <a:r>
              <a:rPr lang="en-US" dirty="0"/>
              <a:t>.  </a:t>
            </a:r>
            <a:r>
              <a:rPr lang="en-US" b="1" u="sng" dirty="0">
                <a:solidFill>
                  <a:schemeClr val="tx1"/>
                </a:solidFill>
              </a:rPr>
              <a:t>Negative feedback </a:t>
            </a:r>
            <a:r>
              <a:rPr lang="en-US" dirty="0">
                <a:solidFill>
                  <a:schemeClr val="tx1"/>
                </a:solidFill>
              </a:rPr>
              <a:t>mechanisms maintain dynamic homeostasis for a particular condition (variable) by </a:t>
            </a:r>
            <a:r>
              <a:rPr lang="en-US" dirty="0" smtClean="0">
                <a:solidFill>
                  <a:schemeClr val="tx1"/>
                </a:solidFill>
              </a:rPr>
              <a:t>regulating </a:t>
            </a:r>
            <a:r>
              <a:rPr lang="en-US" dirty="0">
                <a:solidFill>
                  <a:schemeClr val="tx1"/>
                </a:solidFill>
              </a:rPr>
              <a:t>physiological processes, returning the changing condition back to its target set point</a:t>
            </a:r>
            <a:r>
              <a:rPr lang="en-US" dirty="0" smtClean="0">
                <a:solidFill>
                  <a:schemeClr val="tx1"/>
                </a:solidFill>
              </a:rPr>
              <a:t>.</a:t>
            </a:r>
            <a:br>
              <a:rPr lang="en-US" dirty="0" smtClean="0">
                <a:solidFill>
                  <a:schemeClr val="tx1"/>
                </a:solidFill>
              </a:rPr>
            </a:br>
            <a:r>
              <a:rPr lang="en-US" dirty="0"/>
              <a:t/>
            </a:r>
            <a:br>
              <a:rPr lang="en-US" dirty="0"/>
            </a:br>
            <a:r>
              <a:rPr lang="en-US" dirty="0" smtClean="0"/>
              <a:t/>
            </a:r>
            <a:br>
              <a:rPr lang="en-US" dirty="0" smtClean="0"/>
            </a:br>
            <a:r>
              <a:rPr lang="en-US" dirty="0"/>
              <a:t/>
            </a:r>
            <a:br>
              <a:rPr lang="en-US" dirty="0"/>
            </a:br>
            <a:endParaRPr lang="en-US" dirty="0"/>
          </a:p>
        </p:txBody>
      </p:sp>
      <p:sp>
        <p:nvSpPr>
          <p:cNvPr id="3" name="Content Placeholder 2"/>
          <p:cNvSpPr>
            <a:spLocks noGrp="1"/>
          </p:cNvSpPr>
          <p:nvPr>
            <p:ph idx="1"/>
          </p:nvPr>
        </p:nvSpPr>
        <p:spPr>
          <a:xfrm>
            <a:off x="677334" y="4991100"/>
            <a:ext cx="8596668" cy="1050262"/>
          </a:xfrm>
        </p:spPr>
        <p:txBody>
          <a:bodyPr/>
          <a:lstStyle/>
          <a:p>
            <a:endParaRPr lang="en-US" dirty="0"/>
          </a:p>
        </p:txBody>
      </p:sp>
    </p:spTree>
    <p:extLst>
      <p:ext uri="{BB962C8B-B14F-4D97-AF65-F5344CB8AC3E}">
        <p14:creationId xmlns:p14="http://schemas.microsoft.com/office/powerpoint/2010/main" val="29582872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For example: </a:t>
            </a:r>
            <a:br>
              <a:rPr lang="en-US" dirty="0">
                <a:solidFill>
                  <a:schemeClr val="tx1"/>
                </a:solidFill>
              </a:rPr>
            </a:br>
            <a:r>
              <a:rPr lang="en-US" dirty="0">
                <a:solidFill>
                  <a:schemeClr val="tx1"/>
                </a:solidFill>
              </a:rPr>
              <a:t>Operons in bacteria</a:t>
            </a:r>
          </a:p>
        </p:txBody>
      </p:sp>
      <p:pic>
        <p:nvPicPr>
          <p:cNvPr id="4" name="Content Placeholder 3"/>
          <p:cNvPicPr>
            <a:picLocks noGrp="1" noChangeAspect="1"/>
          </p:cNvPicPr>
          <p:nvPr>
            <p:ph idx="1"/>
          </p:nvPr>
        </p:nvPicPr>
        <p:blipFill>
          <a:blip r:embed="rId2"/>
          <a:stretch>
            <a:fillRect/>
          </a:stretch>
        </p:blipFill>
        <p:spPr>
          <a:xfrm>
            <a:off x="114300" y="1917700"/>
            <a:ext cx="12077700" cy="4940300"/>
          </a:xfrm>
          <a:prstGeom prst="rect">
            <a:avLst/>
          </a:prstGeom>
        </p:spPr>
      </p:pic>
    </p:spTree>
    <p:extLst>
      <p:ext uri="{BB962C8B-B14F-4D97-AF65-F5344CB8AC3E}">
        <p14:creationId xmlns:p14="http://schemas.microsoft.com/office/powerpoint/2010/main" val="39955110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8901"/>
            <a:ext cx="9274002" cy="1841499"/>
          </a:xfrm>
        </p:spPr>
        <p:txBody>
          <a:bodyPr/>
          <a:lstStyle/>
          <a:p>
            <a:r>
              <a:rPr lang="en-US" dirty="0" smtClean="0">
                <a:solidFill>
                  <a:schemeClr val="tx1"/>
                </a:solidFill>
              </a:rPr>
              <a:t>Temperature </a:t>
            </a:r>
            <a:br>
              <a:rPr lang="en-US" dirty="0" smtClean="0">
                <a:solidFill>
                  <a:schemeClr val="tx1"/>
                </a:solidFill>
              </a:rPr>
            </a:br>
            <a:r>
              <a:rPr lang="en-US" dirty="0" smtClean="0">
                <a:solidFill>
                  <a:schemeClr val="tx1"/>
                </a:solidFill>
              </a:rPr>
              <a:t>regulation in animals</a:t>
            </a:r>
            <a:endParaRPr lang="en-US" dirty="0">
              <a:solidFill>
                <a:schemeClr val="tx1"/>
              </a:solidFill>
            </a:endParaRPr>
          </a:p>
        </p:txBody>
      </p:sp>
      <p:pic>
        <p:nvPicPr>
          <p:cNvPr id="4" name="Content Placeholder 3"/>
          <p:cNvPicPr>
            <a:picLocks noGrp="1" noChangeAspect="1"/>
          </p:cNvPicPr>
          <p:nvPr>
            <p:ph idx="1"/>
          </p:nvPr>
        </p:nvPicPr>
        <p:blipFill rotWithShape="1">
          <a:blip r:embed="rId2"/>
          <a:srcRect l="17258" r="17339" b="3804"/>
          <a:stretch/>
        </p:blipFill>
        <p:spPr>
          <a:xfrm>
            <a:off x="5041900" y="0"/>
            <a:ext cx="6375400" cy="6858000"/>
          </a:xfrm>
          <a:prstGeom prst="rect">
            <a:avLst/>
          </a:prstGeom>
        </p:spPr>
      </p:pic>
    </p:spTree>
    <p:extLst>
      <p:ext uri="{BB962C8B-B14F-4D97-AF65-F5344CB8AC3E}">
        <p14:creationId xmlns:p14="http://schemas.microsoft.com/office/powerpoint/2010/main" val="17071728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74002" cy="1930400"/>
          </a:xfrm>
        </p:spPr>
        <p:txBody>
          <a:bodyPr/>
          <a:lstStyle/>
          <a:p>
            <a:r>
              <a:rPr lang="en-US" dirty="0" smtClean="0">
                <a:solidFill>
                  <a:schemeClr val="tx1"/>
                </a:solidFill>
              </a:rPr>
              <a:t>Blood glucose</a:t>
            </a:r>
            <a:br>
              <a:rPr lang="en-US" dirty="0" smtClean="0">
                <a:solidFill>
                  <a:schemeClr val="tx1"/>
                </a:solidFill>
              </a:rPr>
            </a:br>
            <a:r>
              <a:rPr lang="en-US" dirty="0" smtClean="0">
                <a:solidFill>
                  <a:schemeClr val="tx1"/>
                </a:solidFill>
              </a:rPr>
              <a:t>concentration</a:t>
            </a:r>
            <a:endParaRPr lang="en-US" dirty="0">
              <a:solidFill>
                <a:schemeClr val="tx1"/>
              </a:solidFill>
            </a:endParaRP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l="19448" r="18894" b="3791"/>
          <a:stretch/>
        </p:blipFill>
        <p:spPr>
          <a:xfrm>
            <a:off x="3124199" y="0"/>
            <a:ext cx="5860186" cy="6858000"/>
          </a:xfrm>
          <a:prstGeom prst="rect">
            <a:avLst/>
          </a:prstGeom>
        </p:spPr>
      </p:pic>
    </p:spTree>
    <p:extLst>
      <p:ext uri="{BB962C8B-B14F-4D97-AF65-F5344CB8AC3E}">
        <p14:creationId xmlns:p14="http://schemas.microsoft.com/office/powerpoint/2010/main" val="18628699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251" b="5353"/>
          <a:stretch/>
        </p:blipFill>
        <p:spPr>
          <a:xfrm>
            <a:off x="838200" y="215900"/>
            <a:ext cx="8856132" cy="60706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203282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
            <a:ext cx="9274002" cy="1816100"/>
          </a:xfrm>
        </p:spPr>
        <p:txBody>
          <a:bodyPr>
            <a:normAutofit fontScale="90000"/>
          </a:bodyPr>
          <a:lstStyle/>
          <a:p>
            <a:r>
              <a:rPr lang="en-US" dirty="0" smtClean="0">
                <a:solidFill>
                  <a:schemeClr val="tx1"/>
                </a:solidFill>
              </a:rPr>
              <a:t>HEART CHAMBERS – </a:t>
            </a:r>
            <a:br>
              <a:rPr lang="en-US" dirty="0" smtClean="0">
                <a:solidFill>
                  <a:schemeClr val="tx1"/>
                </a:solidFill>
              </a:rPr>
            </a:br>
            <a:r>
              <a:rPr lang="en-US" dirty="0" smtClean="0">
                <a:solidFill>
                  <a:schemeClr val="tx1"/>
                </a:solidFill>
              </a:rPr>
              <a:t>Animals have different </a:t>
            </a:r>
            <a:br>
              <a:rPr lang="en-US" dirty="0" smtClean="0">
                <a:solidFill>
                  <a:schemeClr val="tx1"/>
                </a:solidFill>
              </a:rPr>
            </a:br>
            <a:r>
              <a:rPr lang="en-US" dirty="0" smtClean="0">
                <a:solidFill>
                  <a:schemeClr val="tx1"/>
                </a:solidFill>
              </a:rPr>
              <a:t>numbers of </a:t>
            </a:r>
            <a:r>
              <a:rPr lang="en-US" dirty="0" smtClean="0">
                <a:solidFill>
                  <a:schemeClr val="tx1"/>
                </a:solidFill>
              </a:rPr>
              <a:t>chambers</a:t>
            </a:r>
            <a:br>
              <a:rPr lang="en-US" dirty="0" smtClean="0">
                <a:solidFill>
                  <a:schemeClr val="tx1"/>
                </a:solidFill>
              </a:rPr>
            </a:br>
            <a:r>
              <a:rPr lang="en-US" dirty="0">
                <a:solidFill>
                  <a:schemeClr val="tx1"/>
                </a:solidFill>
              </a:rPr>
              <a:t/>
            </a:r>
            <a:br>
              <a:rPr lang="en-US" dirty="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Fish have 2-chambered</a:t>
            </a:r>
            <a:br>
              <a:rPr lang="en-US" dirty="0" smtClean="0">
                <a:solidFill>
                  <a:schemeClr val="tx1"/>
                </a:solidFill>
              </a:rPr>
            </a:br>
            <a:r>
              <a:rPr lang="en-US" dirty="0" smtClean="0">
                <a:solidFill>
                  <a:schemeClr val="tx1"/>
                </a:solidFill>
              </a:rPr>
              <a:t>hearts</a:t>
            </a:r>
            <a:endParaRPr lang="en-US" dirty="0">
              <a:solidFill>
                <a:schemeClr val="tx1"/>
              </a:solidFill>
            </a:endParaRPr>
          </a:p>
        </p:txBody>
      </p:sp>
      <p:pic>
        <p:nvPicPr>
          <p:cNvPr id="4" name="Content Placeholder 3"/>
          <p:cNvPicPr>
            <a:picLocks noGrp="1" noChangeAspect="1"/>
          </p:cNvPicPr>
          <p:nvPr>
            <p:ph idx="1"/>
          </p:nvPr>
        </p:nvPicPr>
        <p:blipFill rotWithShape="1">
          <a:blip r:embed="rId2"/>
          <a:srcRect l="18667" r="15786"/>
          <a:stretch/>
        </p:blipFill>
        <p:spPr>
          <a:xfrm>
            <a:off x="4826000" y="0"/>
            <a:ext cx="7607300" cy="7124700"/>
          </a:xfrm>
          <a:prstGeom prst="rect">
            <a:avLst/>
          </a:prstGeom>
        </p:spPr>
      </p:pic>
    </p:spTree>
    <p:extLst>
      <p:ext uri="{BB962C8B-B14F-4D97-AF65-F5344CB8AC3E}">
        <p14:creationId xmlns:p14="http://schemas.microsoft.com/office/powerpoint/2010/main" val="2259600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639" t="8518" r="2222" b="11482"/>
          <a:stretch/>
        </p:blipFill>
        <p:spPr>
          <a:xfrm>
            <a:off x="342899" y="0"/>
            <a:ext cx="10411207" cy="65659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359737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5537200"/>
          </a:xfrm>
        </p:spPr>
        <p:txBody>
          <a:bodyPr>
            <a:normAutofit fontScale="90000"/>
          </a:bodyPr>
          <a:lstStyle/>
          <a:p>
            <a:r>
              <a:rPr lang="en-US" b="1" u="sng" dirty="0">
                <a:solidFill>
                  <a:schemeClr val="tx1"/>
                </a:solidFill>
              </a:rPr>
              <a:t>Positive feedback </a:t>
            </a:r>
            <a:r>
              <a:rPr lang="en-US" b="1" dirty="0">
                <a:solidFill>
                  <a:schemeClr val="tx1"/>
                </a:solidFill>
              </a:rPr>
              <a:t>mechanisms amplify responses and processes in biological organisms. The variable </a:t>
            </a:r>
            <a:r>
              <a:rPr lang="en-US" b="1" dirty="0" smtClean="0">
                <a:solidFill>
                  <a:schemeClr val="tx1"/>
                </a:solidFill>
              </a:rPr>
              <a:t>initiating </a:t>
            </a:r>
            <a:r>
              <a:rPr lang="en-US" b="1" dirty="0">
                <a:solidFill>
                  <a:schemeClr val="tx1"/>
                </a:solidFill>
              </a:rPr>
              <a:t>the response is moved farther away from the initial set-point. Amplification occurs when </a:t>
            </a:r>
            <a:r>
              <a:rPr lang="en-US" b="1" dirty="0" smtClean="0">
                <a:solidFill>
                  <a:schemeClr val="tx1"/>
                </a:solidFill>
              </a:rPr>
              <a:t>the stimulus </a:t>
            </a:r>
            <a:r>
              <a:rPr lang="en-US" b="1" dirty="0">
                <a:solidFill>
                  <a:schemeClr val="tx1"/>
                </a:solidFill>
              </a:rPr>
              <a:t>is further activated which, in turn, initiates an additional response that produces system change.</a:t>
            </a:r>
            <a:br>
              <a:rPr lang="en-US" b="1" dirty="0">
                <a:solidFill>
                  <a:schemeClr val="tx1"/>
                </a:solidFill>
              </a:rPr>
            </a:br>
            <a:endParaRPr lang="en-US" b="1" dirty="0">
              <a:solidFill>
                <a:schemeClr val="tx1"/>
              </a:solidFill>
            </a:endParaRPr>
          </a:p>
        </p:txBody>
      </p:sp>
      <p:sp>
        <p:nvSpPr>
          <p:cNvPr id="3" name="Content Placeholder 2"/>
          <p:cNvSpPr>
            <a:spLocks noGrp="1"/>
          </p:cNvSpPr>
          <p:nvPr>
            <p:ph idx="1"/>
          </p:nvPr>
        </p:nvSpPr>
        <p:spPr>
          <a:xfrm>
            <a:off x="677334" y="5969000"/>
            <a:ext cx="8596668" cy="177800"/>
          </a:xfrm>
        </p:spPr>
        <p:txBody>
          <a:bodyPr>
            <a:normAutofit fontScale="40000" lnSpcReduction="20000"/>
          </a:bodyPr>
          <a:lstStyle/>
          <a:p>
            <a:endParaRPr lang="en-US" dirty="0"/>
          </a:p>
        </p:txBody>
      </p:sp>
    </p:spTree>
    <p:extLst>
      <p:ext uri="{BB962C8B-B14F-4D97-AF65-F5344CB8AC3E}">
        <p14:creationId xmlns:p14="http://schemas.microsoft.com/office/powerpoint/2010/main" val="14459131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rPr>
              <a:t>For example:</a:t>
            </a:r>
            <a:br>
              <a:rPr lang="en-US" dirty="0" smtClean="0">
                <a:solidFill>
                  <a:schemeClr val="tx1"/>
                </a:solidFill>
              </a:rPr>
            </a:br>
            <a:r>
              <a:rPr lang="en-US" dirty="0" smtClean="0">
                <a:solidFill>
                  <a:schemeClr val="tx1"/>
                </a:solidFill>
              </a:rPr>
              <a:t>Labor during </a:t>
            </a:r>
            <a:br>
              <a:rPr lang="en-US" dirty="0" smtClean="0">
                <a:solidFill>
                  <a:schemeClr val="tx1"/>
                </a:solidFill>
              </a:rPr>
            </a:br>
            <a:r>
              <a:rPr lang="en-US" dirty="0" smtClean="0">
                <a:solidFill>
                  <a:schemeClr val="tx1"/>
                </a:solidFill>
              </a:rPr>
              <a:t>childbirth</a:t>
            </a:r>
            <a:endParaRPr lang="en-US" dirty="0">
              <a:solidFill>
                <a:schemeClr val="tx1"/>
              </a:solidFill>
            </a:endParaRPr>
          </a:p>
        </p:txBody>
      </p:sp>
      <p:pic>
        <p:nvPicPr>
          <p:cNvPr id="4" name="Content Placeholder 3"/>
          <p:cNvPicPr>
            <a:picLocks noGrp="1" noChangeAspect="1"/>
          </p:cNvPicPr>
          <p:nvPr>
            <p:ph idx="1"/>
          </p:nvPr>
        </p:nvPicPr>
        <p:blipFill rotWithShape="1">
          <a:blip r:embed="rId2"/>
          <a:srcRect l="9206" r="7719" b="4396"/>
          <a:stretch/>
        </p:blipFill>
        <p:spPr>
          <a:xfrm>
            <a:off x="3428999" y="0"/>
            <a:ext cx="7945475" cy="6858000"/>
          </a:xfrm>
          <a:prstGeom prst="rect">
            <a:avLst/>
          </a:prstGeom>
        </p:spPr>
      </p:pic>
    </p:spTree>
    <p:extLst>
      <p:ext uri="{BB962C8B-B14F-4D97-AF65-F5344CB8AC3E}">
        <p14:creationId xmlns:p14="http://schemas.microsoft.com/office/powerpoint/2010/main" val="27422995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447866" cy="1320800"/>
          </a:xfrm>
        </p:spPr>
        <p:txBody>
          <a:bodyPr>
            <a:normAutofit fontScale="90000"/>
          </a:bodyPr>
          <a:lstStyle/>
          <a:p>
            <a:r>
              <a:rPr lang="en-US" dirty="0" smtClean="0">
                <a:solidFill>
                  <a:schemeClr val="tx1"/>
                </a:solidFill>
              </a:rPr>
              <a:t>Another example of positive feedback: Ripening </a:t>
            </a:r>
            <a:r>
              <a:rPr lang="en-US" dirty="0" smtClean="0">
                <a:solidFill>
                  <a:schemeClr val="tx1"/>
                </a:solidFill>
              </a:rPr>
              <a:t>of fruit</a:t>
            </a:r>
            <a:r>
              <a:rPr lang="en-US" dirty="0" smtClean="0"/>
              <a:t/>
            </a:r>
            <a:br>
              <a:rPr lang="en-US" dirty="0" smtClean="0"/>
            </a:b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4948" t="21007" b="4513"/>
          <a:stretch/>
        </p:blipFill>
        <p:spPr>
          <a:xfrm>
            <a:off x="1079499" y="1167849"/>
            <a:ext cx="9626601" cy="5657276"/>
          </a:xfrm>
          <a:prstGeom prst="rect">
            <a:avLst/>
          </a:prstGeom>
        </p:spPr>
      </p:pic>
    </p:spTree>
    <p:extLst>
      <p:ext uri="{BB962C8B-B14F-4D97-AF65-F5344CB8AC3E}">
        <p14:creationId xmlns:p14="http://schemas.microsoft.com/office/powerpoint/2010/main" val="5362488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Alteration in the mechanisms of feedback often results in deleterious consequences.</a:t>
            </a:r>
          </a:p>
        </p:txBody>
      </p:sp>
      <p:sp>
        <p:nvSpPr>
          <p:cNvPr id="3" name="Content Placeholder 2"/>
          <p:cNvSpPr>
            <a:spLocks noGrp="1"/>
          </p:cNvSpPr>
          <p:nvPr>
            <p:ph idx="1"/>
          </p:nvPr>
        </p:nvSpPr>
        <p:spPr/>
        <p:txBody>
          <a:bodyPr/>
          <a:lstStyle/>
          <a:p>
            <a:r>
              <a:rPr lang="en-US" sz="3200" dirty="0"/>
              <a:t>Diabetes </a:t>
            </a:r>
            <a:r>
              <a:rPr lang="en-US" sz="3200" dirty="0" smtClean="0"/>
              <a:t>mellitus for </a:t>
            </a:r>
            <a:r>
              <a:rPr lang="en-US" sz="3200" dirty="0" smtClean="0"/>
              <a:t>example – hormones insulin and glucagon can not maintain a level glucose concentration in the blood</a:t>
            </a:r>
            <a:endParaRPr lang="en-US" sz="3200" dirty="0" smtClean="0"/>
          </a:p>
          <a:p>
            <a:endParaRPr lang="en-US" dirty="0"/>
          </a:p>
        </p:txBody>
      </p:sp>
    </p:spTree>
    <p:extLst>
      <p:ext uri="{BB962C8B-B14F-4D97-AF65-F5344CB8AC3E}">
        <p14:creationId xmlns:p14="http://schemas.microsoft.com/office/powerpoint/2010/main" val="6940442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Organisms respond to changes </a:t>
            </a:r>
            <a:r>
              <a:rPr lang="en-US" dirty="0" smtClean="0">
                <a:solidFill>
                  <a:schemeClr val="tx1"/>
                </a:solidFill>
              </a:rPr>
              <a:t/>
            </a:r>
            <a:br>
              <a:rPr lang="en-US" dirty="0" smtClean="0">
                <a:solidFill>
                  <a:schemeClr val="tx1"/>
                </a:solidFill>
              </a:rPr>
            </a:br>
            <a:r>
              <a:rPr lang="en-US" dirty="0" smtClean="0">
                <a:solidFill>
                  <a:schemeClr val="tx1"/>
                </a:solidFill>
              </a:rPr>
              <a:t>in </a:t>
            </a:r>
            <a:r>
              <a:rPr lang="en-US" dirty="0">
                <a:solidFill>
                  <a:schemeClr val="tx1"/>
                </a:solidFill>
              </a:rPr>
              <a:t>their environment through </a:t>
            </a:r>
            <a:r>
              <a:rPr lang="en-US" dirty="0" smtClean="0">
                <a:solidFill>
                  <a:schemeClr val="tx1"/>
                </a:solidFill>
              </a:rPr>
              <a:t/>
            </a:r>
            <a:br>
              <a:rPr lang="en-US" dirty="0" smtClean="0">
                <a:solidFill>
                  <a:schemeClr val="tx1"/>
                </a:solidFill>
              </a:rPr>
            </a:br>
            <a:r>
              <a:rPr lang="en-US" dirty="0" smtClean="0">
                <a:solidFill>
                  <a:schemeClr val="tx1"/>
                </a:solidFill>
              </a:rPr>
              <a:t>behavioral </a:t>
            </a:r>
            <a:r>
              <a:rPr lang="en-US" dirty="0">
                <a:solidFill>
                  <a:schemeClr val="tx1"/>
                </a:solidFill>
              </a:rPr>
              <a:t>and physiological </a:t>
            </a:r>
            <a:r>
              <a:rPr lang="en-US" dirty="0" smtClean="0">
                <a:solidFill>
                  <a:schemeClr val="tx1"/>
                </a:solidFill>
              </a:rPr>
              <a:t/>
            </a:r>
            <a:br>
              <a:rPr lang="en-US" dirty="0" smtClean="0">
                <a:solidFill>
                  <a:schemeClr val="tx1"/>
                </a:solidFill>
              </a:rPr>
            </a:br>
            <a:r>
              <a:rPr lang="en-US" dirty="0" smtClean="0">
                <a:solidFill>
                  <a:schemeClr val="tx1"/>
                </a:solidFill>
              </a:rPr>
              <a:t>mechanisms</a:t>
            </a:r>
            <a:r>
              <a:rPr lang="en-US" dirty="0">
                <a:solidFill>
                  <a:schemeClr val="tx1"/>
                </a:solidFill>
              </a:rPr>
              <a:t>.</a:t>
            </a:r>
          </a:p>
        </p:txBody>
      </p:sp>
      <p:sp>
        <p:nvSpPr>
          <p:cNvPr id="3" name="Content Placeholder 2"/>
          <p:cNvSpPr>
            <a:spLocks noGrp="1"/>
          </p:cNvSpPr>
          <p:nvPr>
            <p:ph idx="1"/>
          </p:nvPr>
        </p:nvSpPr>
        <p:spPr>
          <a:xfrm>
            <a:off x="677334" y="2997200"/>
            <a:ext cx="8596668" cy="3044162"/>
          </a:xfrm>
        </p:spPr>
        <p:txBody>
          <a:bodyPr>
            <a:normAutofit/>
          </a:bodyPr>
          <a:lstStyle/>
          <a:p>
            <a:r>
              <a:rPr lang="en-US" sz="3200" b="1" dirty="0" smtClean="0"/>
              <a:t>For example:</a:t>
            </a:r>
          </a:p>
          <a:p>
            <a:pPr marL="0" indent="0">
              <a:buNone/>
            </a:pPr>
            <a:r>
              <a:rPr lang="en-US" sz="3200" b="1" u="sng" dirty="0" err="1" smtClean="0"/>
              <a:t>Photoperiodism</a:t>
            </a:r>
            <a:r>
              <a:rPr lang="en-US" sz="3200" b="1" dirty="0" smtClean="0"/>
              <a:t> in </a:t>
            </a:r>
            <a:r>
              <a:rPr lang="en-US" sz="3200" b="1" dirty="0"/>
              <a:t>plants</a:t>
            </a:r>
          </a:p>
        </p:txBody>
      </p:sp>
      <p:pic>
        <p:nvPicPr>
          <p:cNvPr id="4" name="Picture 3"/>
          <p:cNvPicPr>
            <a:picLocks noChangeAspect="1"/>
          </p:cNvPicPr>
          <p:nvPr/>
        </p:nvPicPr>
        <p:blipFill rotWithShape="1">
          <a:blip r:embed="rId2"/>
          <a:srcRect l="15560" r="17227" b="4080"/>
          <a:stretch/>
        </p:blipFill>
        <p:spPr>
          <a:xfrm>
            <a:off x="6311900" y="0"/>
            <a:ext cx="5880099" cy="6858000"/>
          </a:xfrm>
          <a:prstGeom prst="rect">
            <a:avLst/>
          </a:prstGeom>
        </p:spPr>
      </p:pic>
    </p:spTree>
    <p:extLst>
      <p:ext uri="{BB962C8B-B14F-4D97-AF65-F5344CB8AC3E}">
        <p14:creationId xmlns:p14="http://schemas.microsoft.com/office/powerpoint/2010/main" val="9326514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1"/>
            <a:ext cx="9274002" cy="6041362"/>
          </a:xfrm>
        </p:spPr>
        <p:txBody>
          <a:bodyPr>
            <a:normAutofit/>
          </a:bodyPr>
          <a:lstStyle/>
          <a:p>
            <a:r>
              <a:rPr lang="en-US" sz="3200" b="1" u="sng" dirty="0"/>
              <a:t>P</a:t>
            </a:r>
            <a:r>
              <a:rPr lang="en-US" sz="3200" b="1" u="sng" dirty="0" smtClean="0"/>
              <a:t>hototropism</a:t>
            </a:r>
            <a:r>
              <a:rPr lang="en-US" sz="3200" b="1" dirty="0" smtClean="0"/>
              <a:t> </a:t>
            </a:r>
            <a:r>
              <a:rPr lang="en-US" sz="3200" dirty="0"/>
              <a:t>in </a:t>
            </a:r>
            <a:r>
              <a:rPr lang="en-US" sz="3200" dirty="0" smtClean="0"/>
              <a:t>plants</a:t>
            </a:r>
          </a:p>
          <a:p>
            <a:endParaRPr lang="en-US" sz="3200" b="1" dirty="0"/>
          </a:p>
          <a:p>
            <a:pPr marL="0" indent="0">
              <a:buNone/>
            </a:pPr>
            <a:endParaRPr lang="en-US" sz="3200" b="1" dirty="0"/>
          </a:p>
        </p:txBody>
      </p:sp>
      <p:pic>
        <p:nvPicPr>
          <p:cNvPr id="4" name="Picture 3"/>
          <p:cNvPicPr>
            <a:picLocks noChangeAspect="1"/>
          </p:cNvPicPr>
          <p:nvPr/>
        </p:nvPicPr>
        <p:blipFill rotWithShape="1">
          <a:blip r:embed="rId2"/>
          <a:srcRect l="2379" t="14166" r="3445" b="6958"/>
          <a:stretch/>
        </p:blipFill>
        <p:spPr>
          <a:xfrm>
            <a:off x="1679401" y="609600"/>
            <a:ext cx="9947167" cy="6248400"/>
          </a:xfrm>
          <a:prstGeom prst="rect">
            <a:avLst/>
          </a:prstGeom>
        </p:spPr>
      </p:pic>
    </p:spTree>
    <p:extLst>
      <p:ext uri="{BB962C8B-B14F-4D97-AF65-F5344CB8AC3E}">
        <p14:creationId xmlns:p14="http://schemas.microsoft.com/office/powerpoint/2010/main" val="18117768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NOTE: Don’t confuse </a:t>
            </a:r>
            <a:r>
              <a:rPr lang="en-US" b="1" dirty="0" err="1" smtClean="0">
                <a:solidFill>
                  <a:schemeClr val="tx1"/>
                </a:solidFill>
              </a:rPr>
              <a:t>photoperiodism</a:t>
            </a:r>
            <a:r>
              <a:rPr lang="en-US" b="1" dirty="0" smtClean="0">
                <a:solidFill>
                  <a:schemeClr val="tx1"/>
                </a:solidFill>
              </a:rPr>
              <a:t> with phototropism!</a:t>
            </a:r>
            <a:endParaRPr lang="en-US" b="1" dirty="0">
              <a:solidFill>
                <a:schemeClr val="tx1"/>
              </a:solidFill>
            </a:endParaRPr>
          </a:p>
        </p:txBody>
      </p:sp>
      <p:pic>
        <p:nvPicPr>
          <p:cNvPr id="4" name="Content Placeholder 3"/>
          <p:cNvPicPr>
            <a:picLocks noGrp="1" noChangeAspect="1"/>
          </p:cNvPicPr>
          <p:nvPr>
            <p:ph idx="1"/>
          </p:nvPr>
        </p:nvPicPr>
        <p:blipFill>
          <a:blip r:embed="rId2"/>
          <a:stretch>
            <a:fillRect/>
          </a:stretch>
        </p:blipFill>
        <p:spPr>
          <a:xfrm>
            <a:off x="0" y="2688135"/>
            <a:ext cx="7107724" cy="4169865"/>
          </a:xfrm>
          <a:prstGeom prst="rect">
            <a:avLst/>
          </a:prstGeom>
        </p:spPr>
      </p:pic>
      <p:pic>
        <p:nvPicPr>
          <p:cNvPr id="5" name="Picture 4"/>
          <p:cNvPicPr>
            <a:picLocks noChangeAspect="1"/>
          </p:cNvPicPr>
          <p:nvPr/>
        </p:nvPicPr>
        <p:blipFill>
          <a:blip r:embed="rId3"/>
          <a:stretch>
            <a:fillRect/>
          </a:stretch>
        </p:blipFill>
        <p:spPr>
          <a:xfrm>
            <a:off x="7305675" y="1270000"/>
            <a:ext cx="4743450" cy="3162300"/>
          </a:xfrm>
          <a:prstGeom prst="rect">
            <a:avLst/>
          </a:prstGeom>
        </p:spPr>
      </p:pic>
      <p:sp>
        <p:nvSpPr>
          <p:cNvPr id="6" name="TextBox 5"/>
          <p:cNvSpPr txBox="1"/>
          <p:nvPr/>
        </p:nvSpPr>
        <p:spPr>
          <a:xfrm>
            <a:off x="8026400" y="6108700"/>
            <a:ext cx="3302000" cy="461665"/>
          </a:xfrm>
          <a:prstGeom prst="rect">
            <a:avLst/>
          </a:prstGeom>
          <a:noFill/>
        </p:spPr>
        <p:txBody>
          <a:bodyPr wrap="square" rtlCol="0">
            <a:spAutoFit/>
          </a:bodyPr>
          <a:lstStyle/>
          <a:p>
            <a:r>
              <a:rPr lang="en-US" sz="2400" b="1" dirty="0" smtClean="0"/>
              <a:t>This is </a:t>
            </a:r>
            <a:r>
              <a:rPr lang="en-US" sz="2400" b="1" dirty="0" err="1" smtClean="0"/>
              <a:t>photoTROPISM</a:t>
            </a:r>
            <a:endParaRPr lang="en-US" sz="2400" b="1" dirty="0"/>
          </a:p>
        </p:txBody>
      </p:sp>
      <p:sp>
        <p:nvSpPr>
          <p:cNvPr id="8" name="Up Arrow 7"/>
          <p:cNvSpPr/>
          <p:nvPr/>
        </p:nvSpPr>
        <p:spPr>
          <a:xfrm>
            <a:off x="8915400" y="4470400"/>
            <a:ext cx="1752600" cy="1638300"/>
          </a:xfrm>
          <a:prstGeom prst="upArrow">
            <a:avLst/>
          </a:prstGeom>
          <a:solidFill>
            <a:srgbClr val="0070C0">
              <a:alpha val="50000"/>
            </a:srgbClr>
          </a:solidFill>
          <a:ln>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5270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739900"/>
            <a:ext cx="8596668" cy="190500"/>
          </a:xfrm>
        </p:spPr>
        <p:txBody>
          <a:bodyPr>
            <a:normAutofit fontScale="90000"/>
          </a:bodyPr>
          <a:lstStyle/>
          <a:p>
            <a:endParaRPr lang="en-US" dirty="0"/>
          </a:p>
        </p:txBody>
      </p:sp>
      <p:sp>
        <p:nvSpPr>
          <p:cNvPr id="3" name="Content Placeholder 2"/>
          <p:cNvSpPr>
            <a:spLocks noGrp="1"/>
          </p:cNvSpPr>
          <p:nvPr>
            <p:ph idx="1"/>
          </p:nvPr>
        </p:nvSpPr>
        <p:spPr>
          <a:xfrm>
            <a:off x="0" y="406401"/>
            <a:ext cx="9274002" cy="5634962"/>
          </a:xfrm>
        </p:spPr>
        <p:txBody>
          <a:bodyPr>
            <a:normAutofit/>
          </a:bodyPr>
          <a:lstStyle/>
          <a:p>
            <a:r>
              <a:rPr lang="en-US" sz="3200" b="1" u="sng" dirty="0"/>
              <a:t>Hibernation</a:t>
            </a:r>
            <a:r>
              <a:rPr lang="en-US" sz="3200" b="1" dirty="0"/>
              <a:t> and </a:t>
            </a:r>
            <a:r>
              <a:rPr lang="en-US" sz="3200" b="1" u="sng" dirty="0"/>
              <a:t>migration</a:t>
            </a:r>
            <a:r>
              <a:rPr lang="en-US" sz="3200" b="1" dirty="0"/>
              <a:t> in </a:t>
            </a:r>
            <a:r>
              <a:rPr lang="en-US" sz="3200" b="1" dirty="0" smtClean="0"/>
              <a:t>animals</a:t>
            </a:r>
          </a:p>
          <a:p>
            <a:pPr marL="0" indent="0">
              <a:buNone/>
            </a:pPr>
            <a:endParaRPr lang="en-US" sz="3200" b="1" dirty="0"/>
          </a:p>
        </p:txBody>
      </p:sp>
      <p:pic>
        <p:nvPicPr>
          <p:cNvPr id="5" name="Picture 4"/>
          <p:cNvPicPr>
            <a:picLocks noChangeAspect="1"/>
          </p:cNvPicPr>
          <p:nvPr/>
        </p:nvPicPr>
        <p:blipFill>
          <a:blip r:embed="rId2"/>
          <a:stretch>
            <a:fillRect/>
          </a:stretch>
        </p:blipFill>
        <p:spPr>
          <a:xfrm>
            <a:off x="100455" y="2724150"/>
            <a:ext cx="6028431" cy="4015713"/>
          </a:xfrm>
          <a:prstGeom prst="rect">
            <a:avLst/>
          </a:prstGeom>
        </p:spPr>
      </p:pic>
      <p:pic>
        <p:nvPicPr>
          <p:cNvPr id="4" name="Picture 3"/>
          <p:cNvPicPr>
            <a:picLocks noChangeAspect="1"/>
          </p:cNvPicPr>
          <p:nvPr/>
        </p:nvPicPr>
        <p:blipFill rotWithShape="1">
          <a:blip r:embed="rId3"/>
          <a:srcRect b="3221"/>
          <a:stretch/>
        </p:blipFill>
        <p:spPr>
          <a:xfrm>
            <a:off x="5552006" y="1010907"/>
            <a:ext cx="6639994" cy="4425950"/>
          </a:xfrm>
          <a:prstGeom prst="rect">
            <a:avLst/>
          </a:prstGeom>
        </p:spPr>
      </p:pic>
    </p:spTree>
    <p:extLst>
      <p:ext uri="{BB962C8B-B14F-4D97-AF65-F5344CB8AC3E}">
        <p14:creationId xmlns:p14="http://schemas.microsoft.com/office/powerpoint/2010/main" val="15297276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0" y="101601"/>
            <a:ext cx="9274002" cy="5939762"/>
          </a:xfrm>
        </p:spPr>
        <p:txBody>
          <a:bodyPr>
            <a:normAutofit/>
          </a:bodyPr>
          <a:lstStyle/>
          <a:p>
            <a:r>
              <a:rPr lang="en-US" sz="3200" b="1" u="sng" dirty="0" smtClean="0"/>
              <a:t>Taxis</a:t>
            </a:r>
            <a:r>
              <a:rPr lang="en-US" sz="3200" b="1" dirty="0" smtClean="0"/>
              <a:t> </a:t>
            </a:r>
            <a:r>
              <a:rPr lang="en-US" sz="3200" b="1" dirty="0"/>
              <a:t>and </a:t>
            </a:r>
            <a:r>
              <a:rPr lang="en-US" sz="3200" b="1" u="sng" dirty="0"/>
              <a:t>kinesis</a:t>
            </a:r>
            <a:r>
              <a:rPr lang="en-US" sz="3200" b="1" dirty="0"/>
              <a:t> in </a:t>
            </a:r>
            <a:r>
              <a:rPr lang="en-US" sz="3200" b="1" dirty="0" smtClean="0"/>
              <a:t>animals</a:t>
            </a:r>
          </a:p>
          <a:p>
            <a:endParaRPr lang="en-US" sz="3200" b="1" dirty="0"/>
          </a:p>
        </p:txBody>
      </p:sp>
      <p:pic>
        <p:nvPicPr>
          <p:cNvPr id="4" name="Picture 3"/>
          <p:cNvPicPr>
            <a:picLocks noChangeAspect="1"/>
          </p:cNvPicPr>
          <p:nvPr/>
        </p:nvPicPr>
        <p:blipFill rotWithShape="1">
          <a:blip r:embed="rId2"/>
          <a:srcRect l="7084" t="21296"/>
          <a:stretch/>
        </p:blipFill>
        <p:spPr>
          <a:xfrm>
            <a:off x="1269999" y="643862"/>
            <a:ext cx="9781783" cy="6214137"/>
          </a:xfrm>
          <a:prstGeom prst="rect">
            <a:avLst/>
          </a:prstGeom>
        </p:spPr>
      </p:pic>
    </p:spTree>
    <p:extLst>
      <p:ext uri="{BB962C8B-B14F-4D97-AF65-F5344CB8AC3E}">
        <p14:creationId xmlns:p14="http://schemas.microsoft.com/office/powerpoint/2010/main" val="9274375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873" t="17318" b="19847"/>
          <a:stretch/>
        </p:blipFill>
        <p:spPr>
          <a:xfrm>
            <a:off x="3405" y="0"/>
            <a:ext cx="12506095" cy="68580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2829383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01600" y="152401"/>
            <a:ext cx="9172402" cy="5888962"/>
          </a:xfrm>
        </p:spPr>
        <p:txBody>
          <a:bodyPr>
            <a:normAutofit/>
          </a:bodyPr>
          <a:lstStyle/>
          <a:p>
            <a:r>
              <a:rPr lang="en-US" sz="3200" dirty="0"/>
              <a:t>Nocturnal and diurnal activity: </a:t>
            </a:r>
            <a:r>
              <a:rPr lang="en-US" sz="3200" b="1" u="sng" dirty="0"/>
              <a:t>circadian rhythms</a:t>
            </a:r>
          </a:p>
        </p:txBody>
      </p:sp>
      <p:pic>
        <p:nvPicPr>
          <p:cNvPr id="4" name="Picture 3"/>
          <p:cNvPicPr>
            <a:picLocks noChangeAspect="1"/>
          </p:cNvPicPr>
          <p:nvPr/>
        </p:nvPicPr>
        <p:blipFill>
          <a:blip r:embed="rId2"/>
          <a:stretch>
            <a:fillRect/>
          </a:stretch>
        </p:blipFill>
        <p:spPr>
          <a:xfrm>
            <a:off x="2565400" y="703946"/>
            <a:ext cx="8110537" cy="6244541"/>
          </a:xfrm>
          <a:prstGeom prst="rect">
            <a:avLst/>
          </a:prstGeom>
        </p:spPr>
      </p:pic>
    </p:spTree>
    <p:extLst>
      <p:ext uri="{BB962C8B-B14F-4D97-AF65-F5344CB8AC3E}">
        <p14:creationId xmlns:p14="http://schemas.microsoft.com/office/powerpoint/2010/main" val="17184496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 y="609600"/>
            <a:ext cx="9185102" cy="1320800"/>
          </a:xfrm>
        </p:spPr>
        <p:txBody>
          <a:bodyPr>
            <a:normAutofit fontScale="90000"/>
          </a:bodyPr>
          <a:lstStyle/>
          <a:p>
            <a:r>
              <a:rPr lang="en-US" dirty="0">
                <a:solidFill>
                  <a:schemeClr val="tx1"/>
                </a:solidFill>
              </a:rPr>
              <a:t>Organisms have various </a:t>
            </a:r>
            <a:r>
              <a:rPr lang="en-US" dirty="0" smtClean="0">
                <a:solidFill>
                  <a:schemeClr val="tx1"/>
                </a:solidFill>
              </a:rPr>
              <a:t/>
            </a:r>
            <a:br>
              <a:rPr lang="en-US" dirty="0" smtClean="0">
                <a:solidFill>
                  <a:schemeClr val="tx1"/>
                </a:solidFill>
              </a:rPr>
            </a:br>
            <a:r>
              <a:rPr lang="en-US" dirty="0" smtClean="0">
                <a:solidFill>
                  <a:schemeClr val="tx1"/>
                </a:solidFill>
              </a:rPr>
              <a:t>mechanisms </a:t>
            </a:r>
            <a:r>
              <a:rPr lang="en-US" dirty="0">
                <a:solidFill>
                  <a:schemeClr val="tx1"/>
                </a:solidFill>
              </a:rPr>
              <a:t>for obtaining </a:t>
            </a:r>
            <a:r>
              <a:rPr lang="en-US" dirty="0" smtClean="0">
                <a:solidFill>
                  <a:schemeClr val="tx1"/>
                </a:solidFill>
              </a:rPr>
              <a:t/>
            </a:r>
            <a:br>
              <a:rPr lang="en-US" dirty="0" smtClean="0">
                <a:solidFill>
                  <a:schemeClr val="tx1"/>
                </a:solidFill>
              </a:rPr>
            </a:br>
            <a:r>
              <a:rPr lang="en-US" dirty="0" smtClean="0">
                <a:solidFill>
                  <a:schemeClr val="tx1"/>
                </a:solidFill>
              </a:rPr>
              <a:t>nutrients </a:t>
            </a:r>
            <a:r>
              <a:rPr lang="en-US" dirty="0">
                <a:solidFill>
                  <a:schemeClr val="tx1"/>
                </a:solidFill>
              </a:rPr>
              <a:t>and eliminating </a:t>
            </a:r>
            <a:r>
              <a:rPr lang="en-US" dirty="0" smtClean="0">
                <a:solidFill>
                  <a:schemeClr val="tx1"/>
                </a:solidFill>
              </a:rPr>
              <a:t/>
            </a:r>
            <a:br>
              <a:rPr lang="en-US" dirty="0" smtClean="0">
                <a:solidFill>
                  <a:schemeClr val="tx1"/>
                </a:solidFill>
              </a:rPr>
            </a:br>
            <a:r>
              <a:rPr lang="en-US" dirty="0" smtClean="0">
                <a:solidFill>
                  <a:schemeClr val="tx1"/>
                </a:solidFill>
              </a:rPr>
              <a:t>wastes</a:t>
            </a:r>
            <a:r>
              <a:rPr lang="en-US" dirty="0">
                <a:solidFill>
                  <a:schemeClr val="tx1"/>
                </a:solidFill>
              </a:rPr>
              <a:t>.</a:t>
            </a:r>
            <a:endParaRPr lang="en-US" dirty="0">
              <a:solidFill>
                <a:schemeClr val="tx1"/>
              </a:solidFill>
            </a:endParaRPr>
          </a:p>
        </p:txBody>
      </p:sp>
      <p:pic>
        <p:nvPicPr>
          <p:cNvPr id="4" name="Content Placeholder 3"/>
          <p:cNvPicPr>
            <a:picLocks noGrp="1" noChangeAspect="1"/>
          </p:cNvPicPr>
          <p:nvPr>
            <p:ph idx="1"/>
          </p:nvPr>
        </p:nvPicPr>
        <p:blipFill rotWithShape="1">
          <a:blip r:embed="rId2"/>
          <a:srcRect l="17835" r="17730" b="5168"/>
          <a:stretch/>
        </p:blipFill>
        <p:spPr>
          <a:xfrm>
            <a:off x="5291245" y="0"/>
            <a:ext cx="6121043" cy="6756400"/>
          </a:xfrm>
          <a:prstGeom prst="rect">
            <a:avLst/>
          </a:prstGeom>
        </p:spPr>
      </p:pic>
    </p:spTree>
    <p:extLst>
      <p:ext uri="{BB962C8B-B14F-4D97-AF65-F5344CB8AC3E}">
        <p14:creationId xmlns:p14="http://schemas.microsoft.com/office/powerpoint/2010/main" val="28795485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567" t="1428" b="3437"/>
          <a:stretch/>
        </p:blipFill>
        <p:spPr>
          <a:xfrm>
            <a:off x="3517900" y="0"/>
            <a:ext cx="8674100" cy="6769100"/>
          </a:xfrm>
          <a:prstGeom prst="rect">
            <a:avLst/>
          </a:prstGeom>
        </p:spPr>
      </p:pic>
      <p:sp>
        <p:nvSpPr>
          <p:cNvPr id="2" name="Title 1"/>
          <p:cNvSpPr>
            <a:spLocks noGrp="1"/>
          </p:cNvSpPr>
          <p:nvPr>
            <p:ph type="title"/>
          </p:nvPr>
        </p:nvSpPr>
        <p:spPr>
          <a:xfrm>
            <a:off x="0" y="609600"/>
            <a:ext cx="9274002" cy="1320800"/>
          </a:xfrm>
        </p:spPr>
        <p:txBody>
          <a:bodyPr>
            <a:normAutofit fontScale="90000"/>
          </a:bodyPr>
          <a:lstStyle/>
          <a:p>
            <a:r>
              <a:rPr lang="en-US" dirty="0" smtClean="0">
                <a:solidFill>
                  <a:schemeClr val="tx1"/>
                </a:solidFill>
              </a:rPr>
              <a:t>A hydra has one</a:t>
            </a:r>
            <a:br>
              <a:rPr lang="en-US" dirty="0" smtClean="0">
                <a:solidFill>
                  <a:schemeClr val="tx1"/>
                </a:solidFill>
              </a:rPr>
            </a:br>
            <a:r>
              <a:rPr lang="en-US" dirty="0" smtClean="0">
                <a:solidFill>
                  <a:schemeClr val="tx1"/>
                </a:solidFill>
              </a:rPr>
              <a:t>opening of its</a:t>
            </a:r>
            <a:br>
              <a:rPr lang="en-US" dirty="0" smtClean="0">
                <a:solidFill>
                  <a:schemeClr val="tx1"/>
                </a:solidFill>
              </a:rPr>
            </a:br>
            <a:r>
              <a:rPr lang="en-US" dirty="0" smtClean="0">
                <a:solidFill>
                  <a:schemeClr val="tx1"/>
                </a:solidFill>
              </a:rPr>
              <a:t>digestive system, so</a:t>
            </a:r>
            <a:br>
              <a:rPr lang="en-US" dirty="0" smtClean="0">
                <a:solidFill>
                  <a:schemeClr val="tx1"/>
                </a:solidFill>
              </a:rPr>
            </a:br>
            <a:r>
              <a:rPr lang="en-US" dirty="0" smtClean="0">
                <a:solidFill>
                  <a:schemeClr val="tx1"/>
                </a:solidFill>
              </a:rPr>
              <a:t>food and wastes</a:t>
            </a:r>
            <a:br>
              <a:rPr lang="en-US" dirty="0" smtClean="0">
                <a:solidFill>
                  <a:schemeClr val="tx1"/>
                </a:solidFill>
              </a:rPr>
            </a:br>
            <a:r>
              <a:rPr lang="en-US" dirty="0" smtClean="0">
                <a:solidFill>
                  <a:schemeClr val="tx1"/>
                </a:solidFill>
              </a:rPr>
              <a:t>use the same</a:t>
            </a:r>
            <a:br>
              <a:rPr lang="en-US" dirty="0" smtClean="0">
                <a:solidFill>
                  <a:schemeClr val="tx1"/>
                </a:solidFill>
              </a:rPr>
            </a:br>
            <a:r>
              <a:rPr lang="en-US" dirty="0" smtClean="0">
                <a:solidFill>
                  <a:schemeClr val="tx1"/>
                </a:solidFill>
              </a:rPr>
              <a:t>opening (two-way</a:t>
            </a:r>
            <a:br>
              <a:rPr lang="en-US" dirty="0" smtClean="0">
                <a:solidFill>
                  <a:schemeClr val="tx1"/>
                </a:solidFill>
              </a:rPr>
            </a:br>
            <a:r>
              <a:rPr lang="en-US" dirty="0" smtClean="0">
                <a:solidFill>
                  <a:schemeClr val="tx1"/>
                </a:solidFill>
              </a:rPr>
              <a:t>digestion)</a:t>
            </a:r>
            <a:endParaRPr lang="en-US" dirty="0">
              <a:solidFill>
                <a:schemeClr val="tx1"/>
              </a:solidFill>
            </a:endParaRP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4233148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836" t="9473" r="2149" b="12732"/>
          <a:stretch/>
        </p:blipFill>
        <p:spPr>
          <a:xfrm>
            <a:off x="2475816" y="292101"/>
            <a:ext cx="9716183" cy="5943599"/>
          </a:xfrm>
          <a:prstGeom prst="rect">
            <a:avLst/>
          </a:prstGeom>
        </p:spPr>
      </p:pic>
      <p:sp>
        <p:nvSpPr>
          <p:cNvPr id="2" name="Title 1"/>
          <p:cNvSpPr>
            <a:spLocks noGrp="1"/>
          </p:cNvSpPr>
          <p:nvPr>
            <p:ph type="title"/>
          </p:nvPr>
        </p:nvSpPr>
        <p:spPr>
          <a:xfrm>
            <a:off x="0" y="609600"/>
            <a:ext cx="9274002" cy="1320800"/>
          </a:xfrm>
        </p:spPr>
        <p:txBody>
          <a:bodyPr>
            <a:normAutofit fontScale="90000"/>
          </a:bodyPr>
          <a:lstStyle/>
          <a:p>
            <a:r>
              <a:rPr lang="en-US" dirty="0" smtClean="0">
                <a:solidFill>
                  <a:schemeClr val="tx1"/>
                </a:solidFill>
              </a:rPr>
              <a:t>An earthworm</a:t>
            </a:r>
            <a:br>
              <a:rPr lang="en-US" dirty="0" smtClean="0">
                <a:solidFill>
                  <a:schemeClr val="tx1"/>
                </a:solidFill>
              </a:rPr>
            </a:br>
            <a:r>
              <a:rPr lang="en-US" dirty="0" smtClean="0">
                <a:solidFill>
                  <a:schemeClr val="tx1"/>
                </a:solidFill>
              </a:rPr>
              <a:t>has a separate</a:t>
            </a:r>
            <a:br>
              <a:rPr lang="en-US" dirty="0" smtClean="0">
                <a:solidFill>
                  <a:schemeClr val="tx1"/>
                </a:solidFill>
              </a:rPr>
            </a:br>
            <a:r>
              <a:rPr lang="en-US" dirty="0" smtClean="0">
                <a:solidFill>
                  <a:schemeClr val="tx1"/>
                </a:solidFill>
              </a:rPr>
              <a:t>opening for food</a:t>
            </a:r>
            <a:br>
              <a:rPr lang="en-US" dirty="0" smtClean="0">
                <a:solidFill>
                  <a:schemeClr val="tx1"/>
                </a:solidFill>
              </a:rPr>
            </a:br>
            <a:r>
              <a:rPr lang="en-US" dirty="0" smtClean="0">
                <a:solidFill>
                  <a:schemeClr val="tx1"/>
                </a:solidFill>
              </a:rPr>
              <a:t>waste (one way</a:t>
            </a:r>
            <a:br>
              <a:rPr lang="en-US" dirty="0" smtClean="0">
                <a:solidFill>
                  <a:schemeClr val="tx1"/>
                </a:solidFill>
              </a:rPr>
            </a:br>
            <a:r>
              <a:rPr lang="en-US" dirty="0" smtClean="0">
                <a:solidFill>
                  <a:schemeClr val="tx1"/>
                </a:solidFill>
              </a:rPr>
              <a:t>digestion)</a:t>
            </a:r>
            <a:endParaRPr lang="en-US" dirty="0">
              <a:solidFill>
                <a:schemeClr val="tx1"/>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268804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2218" b="14631"/>
          <a:stretch/>
        </p:blipFill>
        <p:spPr>
          <a:xfrm>
            <a:off x="558800" y="292101"/>
            <a:ext cx="11226800" cy="61595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8153508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6577" b="20856"/>
          <a:stretch/>
        </p:blipFill>
        <p:spPr>
          <a:xfrm>
            <a:off x="0" y="635000"/>
            <a:ext cx="12666132" cy="59436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959274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037" t="1925" r="4725" b="4288"/>
          <a:stretch/>
        </p:blipFill>
        <p:spPr>
          <a:xfrm>
            <a:off x="1803400" y="-25399"/>
            <a:ext cx="8636000" cy="68072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975948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396" t="2191" r="7975" b="4871"/>
          <a:stretch/>
        </p:blipFill>
        <p:spPr>
          <a:xfrm>
            <a:off x="1905000" y="152401"/>
            <a:ext cx="7848600" cy="64643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993216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9585" r="7428" b="4323"/>
          <a:stretch/>
        </p:blipFill>
        <p:spPr>
          <a:xfrm>
            <a:off x="2171700" y="1"/>
            <a:ext cx="7696200" cy="66548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551510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9583" r="18055" b="3704"/>
          <a:stretch/>
        </p:blipFill>
        <p:spPr>
          <a:xfrm>
            <a:off x="6184900" y="88900"/>
            <a:ext cx="5702300" cy="6604000"/>
          </a:xfrm>
          <a:prstGeom prst="rect">
            <a:avLst/>
          </a:prstGeom>
        </p:spPr>
      </p:pic>
      <p:sp>
        <p:nvSpPr>
          <p:cNvPr id="2" name="Title 1"/>
          <p:cNvSpPr>
            <a:spLocks noGrp="1"/>
          </p:cNvSpPr>
          <p:nvPr>
            <p:ph type="title"/>
          </p:nvPr>
        </p:nvSpPr>
        <p:spPr>
          <a:xfrm>
            <a:off x="139700" y="609600"/>
            <a:ext cx="9134302" cy="1320800"/>
          </a:xfrm>
        </p:spPr>
        <p:txBody>
          <a:bodyPr>
            <a:normAutofit fontScale="90000"/>
          </a:bodyPr>
          <a:lstStyle/>
          <a:p>
            <a:r>
              <a:rPr lang="en-US" b="1" dirty="0" smtClean="0">
                <a:solidFill>
                  <a:schemeClr val="tx1"/>
                </a:solidFill>
              </a:rPr>
              <a:t>Animals eat protein and the</a:t>
            </a:r>
            <a:br>
              <a:rPr lang="en-US" b="1" dirty="0" smtClean="0">
                <a:solidFill>
                  <a:schemeClr val="tx1"/>
                </a:solidFill>
              </a:rPr>
            </a:br>
            <a:r>
              <a:rPr lang="en-US" b="1" dirty="0" smtClean="0">
                <a:solidFill>
                  <a:schemeClr val="tx1"/>
                </a:solidFill>
              </a:rPr>
              <a:t>amino groups broken off amino acids</a:t>
            </a:r>
            <a:br>
              <a:rPr lang="en-US" b="1" dirty="0" smtClean="0">
                <a:solidFill>
                  <a:schemeClr val="tx1"/>
                </a:solidFill>
              </a:rPr>
            </a:br>
            <a:r>
              <a:rPr lang="en-US" b="1" dirty="0" smtClean="0">
                <a:solidFill>
                  <a:schemeClr val="tx1"/>
                </a:solidFill>
              </a:rPr>
              <a:t>are toxic.</a:t>
            </a:r>
            <a:br>
              <a:rPr lang="en-US" b="1" dirty="0" smtClean="0">
                <a:solidFill>
                  <a:schemeClr val="tx1"/>
                </a:solidFill>
              </a:rPr>
            </a:br>
            <a:r>
              <a:rPr lang="en-US" b="1" dirty="0" smtClean="0">
                <a:solidFill>
                  <a:schemeClr val="tx1"/>
                </a:solidFill>
              </a:rPr>
              <a:t>Fish excrete it as ammonia.</a:t>
            </a:r>
            <a:br>
              <a:rPr lang="en-US" b="1" dirty="0" smtClean="0">
                <a:solidFill>
                  <a:schemeClr val="tx1"/>
                </a:solidFill>
              </a:rPr>
            </a:br>
            <a:r>
              <a:rPr lang="en-US" b="1" dirty="0" smtClean="0">
                <a:solidFill>
                  <a:schemeClr val="tx1"/>
                </a:solidFill>
              </a:rPr>
              <a:t>Mammals excrete it as urea.</a:t>
            </a:r>
            <a:br>
              <a:rPr lang="en-US" b="1" dirty="0" smtClean="0">
                <a:solidFill>
                  <a:schemeClr val="tx1"/>
                </a:solidFill>
              </a:rPr>
            </a:br>
            <a:r>
              <a:rPr lang="en-US" b="1" dirty="0" smtClean="0">
                <a:solidFill>
                  <a:schemeClr val="tx1"/>
                </a:solidFill>
              </a:rPr>
              <a:t>Reptiles and birds excrete it</a:t>
            </a:r>
            <a:br>
              <a:rPr lang="en-US" b="1" dirty="0" smtClean="0">
                <a:solidFill>
                  <a:schemeClr val="tx1"/>
                </a:solidFill>
              </a:rPr>
            </a:br>
            <a:r>
              <a:rPr lang="en-US" b="1" dirty="0" smtClean="0">
                <a:solidFill>
                  <a:schemeClr val="tx1"/>
                </a:solidFill>
              </a:rPr>
              <a:t>as uric acid. </a:t>
            </a:r>
            <a:endParaRPr lang="en-US" b="1" dirty="0">
              <a:solidFill>
                <a:schemeClr val="tx1"/>
              </a:solidFill>
            </a:endParaRP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41687897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0"/>
            <a:ext cx="9159702" cy="1320800"/>
          </a:xfrm>
        </p:spPr>
        <p:txBody>
          <a:bodyPr>
            <a:normAutofit fontScale="90000"/>
          </a:bodyPr>
          <a:lstStyle/>
          <a:p>
            <a:r>
              <a:rPr lang="en-US" b="1" dirty="0">
                <a:solidFill>
                  <a:schemeClr val="tx1"/>
                </a:solidFill>
              </a:rPr>
              <a:t>Organisms use various </a:t>
            </a:r>
            <a:r>
              <a:rPr lang="en-US" b="1" dirty="0" smtClean="0">
                <a:solidFill>
                  <a:schemeClr val="tx1"/>
                </a:solidFill>
              </a:rPr>
              <a:t/>
            </a:r>
            <a:br>
              <a:rPr lang="en-US" b="1" dirty="0" smtClean="0">
                <a:solidFill>
                  <a:schemeClr val="tx1"/>
                </a:solidFill>
              </a:rPr>
            </a:br>
            <a:r>
              <a:rPr lang="en-US" b="1" dirty="0" smtClean="0">
                <a:solidFill>
                  <a:schemeClr val="tx1"/>
                </a:solidFill>
              </a:rPr>
              <a:t>strategies </a:t>
            </a:r>
            <a:r>
              <a:rPr lang="en-US" b="1" dirty="0">
                <a:solidFill>
                  <a:schemeClr val="tx1"/>
                </a:solidFill>
              </a:rPr>
              <a:t>to regulate </a:t>
            </a:r>
            <a:r>
              <a:rPr lang="en-US" b="1" dirty="0" smtClean="0">
                <a:solidFill>
                  <a:schemeClr val="tx1"/>
                </a:solidFill>
              </a:rPr>
              <a:t/>
            </a:r>
            <a:br>
              <a:rPr lang="en-US" b="1" dirty="0" smtClean="0">
                <a:solidFill>
                  <a:schemeClr val="tx1"/>
                </a:solidFill>
              </a:rPr>
            </a:br>
            <a:r>
              <a:rPr lang="en-US" b="1" dirty="0" smtClean="0">
                <a:solidFill>
                  <a:schemeClr val="tx1"/>
                </a:solidFill>
              </a:rPr>
              <a:t>body </a:t>
            </a:r>
            <a:br>
              <a:rPr lang="en-US" b="1" dirty="0" smtClean="0">
                <a:solidFill>
                  <a:schemeClr val="tx1"/>
                </a:solidFill>
              </a:rPr>
            </a:br>
            <a:r>
              <a:rPr lang="en-US" b="1" dirty="0" smtClean="0">
                <a:solidFill>
                  <a:schemeClr val="tx1"/>
                </a:solidFill>
              </a:rPr>
              <a:t>temperature </a:t>
            </a:r>
            <a:r>
              <a:rPr lang="en-US" b="1" dirty="0">
                <a:solidFill>
                  <a:schemeClr val="tx1"/>
                </a:solidFill>
              </a:rPr>
              <a:t>and </a:t>
            </a:r>
            <a:r>
              <a:rPr lang="en-US" b="1" dirty="0" smtClean="0">
                <a:solidFill>
                  <a:schemeClr val="tx1"/>
                </a:solidFill>
              </a:rPr>
              <a:t/>
            </a:r>
            <a:br>
              <a:rPr lang="en-US" b="1" dirty="0" smtClean="0">
                <a:solidFill>
                  <a:schemeClr val="tx1"/>
                </a:solidFill>
              </a:rPr>
            </a:br>
            <a:r>
              <a:rPr lang="en-US" b="1" dirty="0" smtClean="0">
                <a:solidFill>
                  <a:schemeClr val="tx1"/>
                </a:solidFill>
              </a:rPr>
              <a:t>metabolism.</a:t>
            </a:r>
            <a:br>
              <a:rPr lang="en-US" b="1" dirty="0" smtClean="0">
                <a:solidFill>
                  <a:schemeClr val="tx1"/>
                </a:solidFill>
              </a:rPr>
            </a:br>
            <a:r>
              <a:rPr lang="en-US" b="1" dirty="0">
                <a:solidFill>
                  <a:schemeClr val="tx1"/>
                </a:solidFill>
              </a:rPr>
              <a:t/>
            </a:r>
            <a:br>
              <a:rPr lang="en-US" b="1" dirty="0">
                <a:solidFill>
                  <a:schemeClr val="tx1"/>
                </a:solidFill>
              </a:rPr>
            </a:br>
            <a:r>
              <a:rPr lang="en-US" b="1" u="sng" dirty="0">
                <a:solidFill>
                  <a:schemeClr val="tx1"/>
                </a:solidFill>
              </a:rPr>
              <a:t>Thermoregulation</a:t>
            </a:r>
            <a:r>
              <a:rPr lang="en-US" b="1" dirty="0">
                <a:solidFill>
                  <a:schemeClr val="tx1"/>
                </a:solidFill>
              </a:rPr>
              <a:t> </a:t>
            </a:r>
            <a:r>
              <a:rPr lang="en-US" b="1" dirty="0" smtClean="0">
                <a:solidFill>
                  <a:schemeClr val="tx1"/>
                </a:solidFill>
              </a:rPr>
              <a:t/>
            </a:r>
            <a:br>
              <a:rPr lang="en-US" b="1" dirty="0" smtClean="0">
                <a:solidFill>
                  <a:schemeClr val="tx1"/>
                </a:solidFill>
              </a:rPr>
            </a:br>
            <a:r>
              <a:rPr lang="en-US" b="1" dirty="0" smtClean="0">
                <a:solidFill>
                  <a:schemeClr val="tx1"/>
                </a:solidFill>
              </a:rPr>
              <a:t>is </a:t>
            </a:r>
            <a:r>
              <a:rPr lang="en-US" b="1" dirty="0">
                <a:solidFill>
                  <a:schemeClr val="tx1"/>
                </a:solidFill>
              </a:rPr>
              <a:t>the process by </a:t>
            </a:r>
            <a:r>
              <a:rPr lang="en-US" b="1" dirty="0" smtClean="0">
                <a:solidFill>
                  <a:schemeClr val="tx1"/>
                </a:solidFill>
              </a:rPr>
              <a:t/>
            </a:r>
            <a:br>
              <a:rPr lang="en-US" b="1" dirty="0" smtClean="0">
                <a:solidFill>
                  <a:schemeClr val="tx1"/>
                </a:solidFill>
              </a:rPr>
            </a:br>
            <a:r>
              <a:rPr lang="en-US" b="1" dirty="0" smtClean="0">
                <a:solidFill>
                  <a:schemeClr val="tx1"/>
                </a:solidFill>
              </a:rPr>
              <a:t>which </a:t>
            </a:r>
            <a:r>
              <a:rPr lang="en-US" b="1" dirty="0">
                <a:solidFill>
                  <a:schemeClr val="tx1"/>
                </a:solidFill>
              </a:rPr>
              <a:t>animals </a:t>
            </a:r>
            <a:r>
              <a:rPr lang="en-US" b="1" dirty="0" smtClean="0">
                <a:solidFill>
                  <a:schemeClr val="tx1"/>
                </a:solidFill>
              </a:rPr>
              <a:t/>
            </a:r>
            <a:br>
              <a:rPr lang="en-US" b="1" dirty="0" smtClean="0">
                <a:solidFill>
                  <a:schemeClr val="tx1"/>
                </a:solidFill>
              </a:rPr>
            </a:br>
            <a:r>
              <a:rPr lang="en-US" b="1" dirty="0" smtClean="0">
                <a:solidFill>
                  <a:schemeClr val="tx1"/>
                </a:solidFill>
              </a:rPr>
              <a:t>maintain </a:t>
            </a:r>
            <a:r>
              <a:rPr lang="en-US" b="1" dirty="0">
                <a:solidFill>
                  <a:schemeClr val="tx1"/>
                </a:solidFill>
              </a:rPr>
              <a:t>an internal </a:t>
            </a:r>
            <a:r>
              <a:rPr lang="en-US" b="1" dirty="0" smtClean="0">
                <a:solidFill>
                  <a:schemeClr val="tx1"/>
                </a:solidFill>
              </a:rPr>
              <a:t/>
            </a:r>
            <a:br>
              <a:rPr lang="en-US" b="1" dirty="0" smtClean="0">
                <a:solidFill>
                  <a:schemeClr val="tx1"/>
                </a:solidFill>
              </a:rPr>
            </a:br>
            <a:r>
              <a:rPr lang="en-US" b="1" dirty="0" smtClean="0">
                <a:solidFill>
                  <a:schemeClr val="tx1"/>
                </a:solidFill>
              </a:rPr>
              <a:t>temperature </a:t>
            </a:r>
            <a:r>
              <a:rPr lang="en-US" b="1" dirty="0">
                <a:solidFill>
                  <a:schemeClr val="tx1"/>
                </a:solidFill>
              </a:rPr>
              <a:t>within </a:t>
            </a:r>
            <a:r>
              <a:rPr lang="en-US" b="1" dirty="0" smtClean="0">
                <a:solidFill>
                  <a:schemeClr val="tx1"/>
                </a:solidFill>
              </a:rPr>
              <a:t/>
            </a:r>
            <a:br>
              <a:rPr lang="en-US" b="1" dirty="0" smtClean="0">
                <a:solidFill>
                  <a:schemeClr val="tx1"/>
                </a:solidFill>
              </a:rPr>
            </a:br>
            <a:r>
              <a:rPr lang="en-US" b="1" dirty="0" smtClean="0">
                <a:solidFill>
                  <a:schemeClr val="tx1"/>
                </a:solidFill>
              </a:rPr>
              <a:t>a </a:t>
            </a:r>
            <a:r>
              <a:rPr lang="en-US" b="1" dirty="0">
                <a:solidFill>
                  <a:schemeClr val="tx1"/>
                </a:solidFill>
              </a:rPr>
              <a:t>tolerable range</a:t>
            </a:r>
            <a:br>
              <a:rPr lang="en-US" b="1" dirty="0">
                <a:solidFill>
                  <a:schemeClr val="tx1"/>
                </a:solidFill>
              </a:rPr>
            </a:br>
            <a:endParaRPr lang="en-US" b="1" dirty="0">
              <a:solidFill>
                <a:schemeClr val="tx1"/>
              </a:solidFill>
            </a:endParaRPr>
          </a:p>
        </p:txBody>
      </p:sp>
      <p:pic>
        <p:nvPicPr>
          <p:cNvPr id="4" name="Content Placeholder 3"/>
          <p:cNvPicPr>
            <a:picLocks noGrp="1" noChangeAspect="1"/>
          </p:cNvPicPr>
          <p:nvPr>
            <p:ph idx="1"/>
          </p:nvPr>
        </p:nvPicPr>
        <p:blipFill rotWithShape="1">
          <a:blip r:embed="rId2"/>
          <a:srcRect l="12227" t="3210" r="11899" b="5192"/>
          <a:stretch/>
        </p:blipFill>
        <p:spPr>
          <a:xfrm>
            <a:off x="4394200" y="0"/>
            <a:ext cx="7632701" cy="6910896"/>
          </a:xfrm>
          <a:prstGeom prst="rect">
            <a:avLst/>
          </a:prstGeom>
        </p:spPr>
      </p:pic>
    </p:spTree>
    <p:extLst>
      <p:ext uri="{BB962C8B-B14F-4D97-AF65-F5344CB8AC3E}">
        <p14:creationId xmlns:p14="http://schemas.microsoft.com/office/powerpoint/2010/main" val="10373982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1840" r="1832" b="24713"/>
          <a:stretch/>
        </p:blipFill>
        <p:spPr>
          <a:xfrm>
            <a:off x="393700" y="2133601"/>
            <a:ext cx="11569700" cy="4724399"/>
          </a:xfrm>
          <a:prstGeom prst="rect">
            <a:avLst/>
          </a:prstGeom>
        </p:spPr>
      </p:pic>
      <p:sp>
        <p:nvSpPr>
          <p:cNvPr id="2" name="Title 1"/>
          <p:cNvSpPr>
            <a:spLocks noGrp="1"/>
          </p:cNvSpPr>
          <p:nvPr>
            <p:ph type="title"/>
          </p:nvPr>
        </p:nvSpPr>
        <p:spPr/>
        <p:txBody>
          <a:bodyPr/>
          <a:lstStyle/>
          <a:p>
            <a:r>
              <a:rPr lang="en-US" dirty="0" smtClean="0">
                <a:solidFill>
                  <a:schemeClr val="tx1"/>
                </a:solidFill>
              </a:rPr>
              <a:t>A flatworm has </a:t>
            </a:r>
            <a:r>
              <a:rPr lang="en-US" dirty="0" err="1" smtClean="0">
                <a:solidFill>
                  <a:schemeClr val="tx1"/>
                </a:solidFill>
              </a:rPr>
              <a:t>nephridia</a:t>
            </a:r>
            <a:r>
              <a:rPr lang="en-US" dirty="0" smtClean="0">
                <a:solidFill>
                  <a:schemeClr val="tx1"/>
                </a:solidFill>
              </a:rPr>
              <a:t> to excrete waste</a:t>
            </a:r>
            <a:endParaRPr lang="en-US" dirty="0">
              <a:solidFill>
                <a:schemeClr val="tx1"/>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2780062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200" t="2488" r="6267" b="4177"/>
          <a:stretch/>
        </p:blipFill>
        <p:spPr>
          <a:xfrm>
            <a:off x="4064000" y="190500"/>
            <a:ext cx="8242300" cy="6667500"/>
          </a:xfrm>
          <a:prstGeom prst="rect">
            <a:avLst/>
          </a:prstGeom>
        </p:spPr>
      </p:pic>
      <p:sp>
        <p:nvSpPr>
          <p:cNvPr id="2" name="Title 1"/>
          <p:cNvSpPr>
            <a:spLocks noGrp="1"/>
          </p:cNvSpPr>
          <p:nvPr>
            <p:ph type="title"/>
          </p:nvPr>
        </p:nvSpPr>
        <p:spPr>
          <a:xfrm>
            <a:off x="241300" y="609600"/>
            <a:ext cx="9032702" cy="1320800"/>
          </a:xfrm>
        </p:spPr>
        <p:txBody>
          <a:bodyPr/>
          <a:lstStyle/>
          <a:p>
            <a:r>
              <a:rPr lang="en-US" dirty="0" smtClean="0">
                <a:solidFill>
                  <a:schemeClr val="tx1"/>
                </a:solidFill>
              </a:rPr>
              <a:t>So do earthworms</a:t>
            </a:r>
            <a:endParaRPr lang="en-US" dirty="0">
              <a:solidFill>
                <a:schemeClr val="tx1"/>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937726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4885" r="15155" b="4014"/>
          <a:stretch/>
        </p:blipFill>
        <p:spPr>
          <a:xfrm>
            <a:off x="5346700" y="0"/>
            <a:ext cx="6565900" cy="6756400"/>
          </a:xfrm>
          <a:prstGeom prst="rect">
            <a:avLst/>
          </a:prstGeom>
        </p:spPr>
      </p:pic>
      <p:sp>
        <p:nvSpPr>
          <p:cNvPr id="2" name="Title 1"/>
          <p:cNvSpPr>
            <a:spLocks noGrp="1"/>
          </p:cNvSpPr>
          <p:nvPr>
            <p:ph type="title"/>
          </p:nvPr>
        </p:nvSpPr>
        <p:spPr/>
        <p:txBody>
          <a:bodyPr>
            <a:normAutofit fontScale="90000"/>
          </a:bodyPr>
          <a:lstStyle/>
          <a:p>
            <a:r>
              <a:rPr lang="en-US" dirty="0" smtClean="0">
                <a:solidFill>
                  <a:schemeClr val="tx1"/>
                </a:solidFill>
              </a:rPr>
              <a:t>Humans have</a:t>
            </a:r>
            <a:br>
              <a:rPr lang="en-US" dirty="0" smtClean="0">
                <a:solidFill>
                  <a:schemeClr val="tx1"/>
                </a:solidFill>
              </a:rPr>
            </a:br>
            <a:r>
              <a:rPr lang="en-US" dirty="0" smtClean="0">
                <a:solidFill>
                  <a:schemeClr val="tx1"/>
                </a:solidFill>
              </a:rPr>
              <a:t>kidneys to get rid</a:t>
            </a:r>
            <a:br>
              <a:rPr lang="en-US" dirty="0" smtClean="0">
                <a:solidFill>
                  <a:schemeClr val="tx1"/>
                </a:solidFill>
              </a:rPr>
            </a:br>
            <a:r>
              <a:rPr lang="en-US" dirty="0" smtClean="0">
                <a:solidFill>
                  <a:schemeClr val="tx1"/>
                </a:solidFill>
              </a:rPr>
              <a:t>of urea</a:t>
            </a:r>
            <a:endParaRPr lang="en-US" dirty="0">
              <a:solidFill>
                <a:schemeClr val="tx1"/>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28696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9037" b="13384"/>
          <a:stretch/>
        </p:blipFill>
        <p:spPr>
          <a:xfrm>
            <a:off x="850900" y="203201"/>
            <a:ext cx="9931400" cy="57785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695396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010" r="7878" b="3873"/>
          <a:stretch/>
        </p:blipFill>
        <p:spPr>
          <a:xfrm>
            <a:off x="5446182" y="101600"/>
            <a:ext cx="6745818" cy="6197600"/>
          </a:xfrm>
          <a:prstGeom prst="rect">
            <a:avLst/>
          </a:prstGeom>
        </p:spPr>
      </p:pic>
      <p:sp>
        <p:nvSpPr>
          <p:cNvPr id="2" name="Title 1"/>
          <p:cNvSpPr>
            <a:spLocks noGrp="1"/>
          </p:cNvSpPr>
          <p:nvPr>
            <p:ph type="title"/>
          </p:nvPr>
        </p:nvSpPr>
        <p:spPr>
          <a:xfrm>
            <a:off x="177800" y="609600"/>
            <a:ext cx="9096202" cy="1320800"/>
          </a:xfrm>
        </p:spPr>
        <p:txBody>
          <a:bodyPr>
            <a:normAutofit fontScale="90000"/>
          </a:bodyPr>
          <a:lstStyle/>
          <a:p>
            <a:r>
              <a:rPr lang="en-US" dirty="0" smtClean="0">
                <a:solidFill>
                  <a:schemeClr val="tx1"/>
                </a:solidFill>
              </a:rPr>
              <a:t>Urea is filtered from</a:t>
            </a:r>
            <a:br>
              <a:rPr lang="en-US" dirty="0" smtClean="0">
                <a:solidFill>
                  <a:schemeClr val="tx1"/>
                </a:solidFill>
              </a:rPr>
            </a:br>
            <a:r>
              <a:rPr lang="en-US" dirty="0" smtClean="0">
                <a:solidFill>
                  <a:schemeClr val="tx1"/>
                </a:solidFill>
              </a:rPr>
              <a:t>the blood in microscopic</a:t>
            </a:r>
            <a:br>
              <a:rPr lang="en-US" dirty="0" smtClean="0">
                <a:solidFill>
                  <a:schemeClr val="tx1"/>
                </a:solidFill>
              </a:rPr>
            </a:br>
            <a:r>
              <a:rPr lang="en-US" dirty="0" smtClean="0">
                <a:solidFill>
                  <a:schemeClr val="tx1"/>
                </a:solidFill>
              </a:rPr>
              <a:t>tubes called nephrons in </a:t>
            </a:r>
            <a:br>
              <a:rPr lang="en-US" dirty="0" smtClean="0">
                <a:solidFill>
                  <a:schemeClr val="tx1"/>
                </a:solidFill>
              </a:rPr>
            </a:br>
            <a:r>
              <a:rPr lang="en-US" dirty="0" smtClean="0">
                <a:solidFill>
                  <a:schemeClr val="tx1"/>
                </a:solidFill>
              </a:rPr>
              <a:t>the human kidney. Osmotic</a:t>
            </a:r>
            <a:br>
              <a:rPr lang="en-US" dirty="0" smtClean="0">
                <a:solidFill>
                  <a:schemeClr val="tx1"/>
                </a:solidFill>
              </a:rPr>
            </a:br>
            <a:r>
              <a:rPr lang="en-US" dirty="0" smtClean="0">
                <a:solidFill>
                  <a:schemeClr val="tx1"/>
                </a:solidFill>
              </a:rPr>
              <a:t>balance of blood is also </a:t>
            </a:r>
            <a:br>
              <a:rPr lang="en-US" dirty="0" smtClean="0">
                <a:solidFill>
                  <a:schemeClr val="tx1"/>
                </a:solidFill>
              </a:rPr>
            </a:br>
            <a:r>
              <a:rPr lang="en-US" dirty="0" smtClean="0">
                <a:solidFill>
                  <a:schemeClr val="tx1"/>
                </a:solidFill>
              </a:rPr>
              <a:t>regulated there. </a:t>
            </a:r>
            <a:br>
              <a:rPr lang="en-US" dirty="0" smtClean="0">
                <a:solidFill>
                  <a:schemeClr val="tx1"/>
                </a:solidFill>
              </a:rPr>
            </a:br>
            <a:r>
              <a:rPr lang="en-US" dirty="0"/>
              <a:t/>
            </a:r>
            <a:br>
              <a:rPr lang="en-US" dirty="0"/>
            </a:br>
            <a:endParaRPr lang="en-US" dirty="0"/>
          </a:p>
        </p:txBody>
      </p:sp>
      <p:sp>
        <p:nvSpPr>
          <p:cNvPr id="3" name="Content Placeholder 2"/>
          <p:cNvSpPr>
            <a:spLocks noGrp="1"/>
          </p:cNvSpPr>
          <p:nvPr>
            <p:ph idx="1"/>
          </p:nvPr>
        </p:nvSpPr>
        <p:spPr>
          <a:xfrm>
            <a:off x="677334" y="4051300"/>
            <a:ext cx="8596668" cy="1990062"/>
          </a:xfrm>
        </p:spPr>
        <p:txBody>
          <a:bodyPr/>
          <a:lstStyle/>
          <a:p>
            <a:endParaRPr lang="en-US"/>
          </a:p>
        </p:txBody>
      </p:sp>
    </p:spTree>
    <p:extLst>
      <p:ext uri="{BB962C8B-B14F-4D97-AF65-F5344CB8AC3E}">
        <p14:creationId xmlns:p14="http://schemas.microsoft.com/office/powerpoint/2010/main" val="37629274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Individuals can act on information and communicate it to others.</a:t>
            </a:r>
            <a:br>
              <a:rPr lang="en-US" dirty="0">
                <a:solidFill>
                  <a:schemeClr val="tx1"/>
                </a:solidFill>
              </a:rPr>
            </a:br>
            <a:r>
              <a:rPr lang="en-US" dirty="0">
                <a:solidFill>
                  <a:schemeClr val="tx1"/>
                </a:solidFill>
              </a:rPr>
              <a:t>	1.   </a:t>
            </a:r>
            <a:r>
              <a:rPr lang="en-US" b="1" u="sng" dirty="0">
                <a:solidFill>
                  <a:schemeClr val="tx1"/>
                </a:solidFill>
              </a:rPr>
              <a:t>Innate behaviors </a:t>
            </a:r>
            <a:r>
              <a:rPr lang="en-US" dirty="0">
                <a:solidFill>
                  <a:schemeClr val="tx1"/>
                </a:solidFill>
              </a:rPr>
              <a:t>are behaviors that are inherited.</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r>
            <a:br>
              <a:rPr lang="en-US" dirty="0">
                <a:solidFill>
                  <a:schemeClr val="tx1"/>
                </a:solidFill>
              </a:rPr>
            </a:br>
            <a:endParaRPr lang="en-US" dirty="0">
              <a:solidFill>
                <a:schemeClr val="tx1"/>
              </a:solidFill>
            </a:endParaRPr>
          </a:p>
        </p:txBody>
      </p:sp>
      <p:sp>
        <p:nvSpPr>
          <p:cNvPr id="3" name="Content Placeholder 2"/>
          <p:cNvSpPr>
            <a:spLocks noGrp="1"/>
          </p:cNvSpPr>
          <p:nvPr>
            <p:ph idx="1"/>
          </p:nvPr>
        </p:nvSpPr>
        <p:spPr>
          <a:xfrm>
            <a:off x="677334" y="5080000"/>
            <a:ext cx="8596668" cy="961362"/>
          </a:xfrm>
        </p:spPr>
        <p:txBody>
          <a:bodyPr/>
          <a:lstStyle/>
          <a:p>
            <a:endParaRPr lang="en-US" dirty="0"/>
          </a:p>
        </p:txBody>
      </p:sp>
      <p:pic>
        <p:nvPicPr>
          <p:cNvPr id="4" name="Picture 3"/>
          <p:cNvPicPr>
            <a:picLocks noChangeAspect="1"/>
          </p:cNvPicPr>
          <p:nvPr/>
        </p:nvPicPr>
        <p:blipFill>
          <a:blip r:embed="rId2"/>
          <a:stretch>
            <a:fillRect/>
          </a:stretch>
        </p:blipFill>
        <p:spPr>
          <a:xfrm>
            <a:off x="3536950" y="2097087"/>
            <a:ext cx="6064250" cy="4629044"/>
          </a:xfrm>
          <a:prstGeom prst="rect">
            <a:avLst/>
          </a:prstGeom>
        </p:spPr>
      </p:pic>
    </p:spTree>
    <p:extLst>
      <p:ext uri="{BB962C8B-B14F-4D97-AF65-F5344CB8AC3E}">
        <p14:creationId xmlns:p14="http://schemas.microsoft.com/office/powerpoint/2010/main" val="35997307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r>
              <a:rPr lang="en-US" dirty="0">
                <a:solidFill>
                  <a:schemeClr val="tx1"/>
                </a:solidFill>
              </a:rPr>
              <a:t>2.   </a:t>
            </a:r>
            <a:r>
              <a:rPr lang="en-US" b="1" u="sng" dirty="0">
                <a:solidFill>
                  <a:schemeClr val="tx1"/>
                </a:solidFill>
              </a:rPr>
              <a:t>Learning</a:t>
            </a:r>
            <a:r>
              <a:rPr lang="en-US" dirty="0">
                <a:solidFill>
                  <a:schemeClr val="tx1"/>
                </a:solidFill>
              </a:rPr>
              <a:t> occurs through interactions with the environment and other organisms.</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l="3475" t="8896" r="6930" b="12020"/>
          <a:stretch/>
        </p:blipFill>
        <p:spPr>
          <a:xfrm>
            <a:off x="2504902" y="2160589"/>
            <a:ext cx="6769100" cy="4484762"/>
          </a:xfrm>
          <a:prstGeom prst="rect">
            <a:avLst/>
          </a:prstGeom>
        </p:spPr>
      </p:pic>
      <p:sp>
        <p:nvSpPr>
          <p:cNvPr id="5" name="Cloud Callout 4"/>
          <p:cNvSpPr/>
          <p:nvPr/>
        </p:nvSpPr>
        <p:spPr>
          <a:xfrm>
            <a:off x="8102600" y="1270000"/>
            <a:ext cx="3187700" cy="2679700"/>
          </a:xfrm>
          <a:prstGeom prst="cloud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428619" y="1930400"/>
            <a:ext cx="2861681" cy="1815882"/>
          </a:xfrm>
          <a:prstGeom prst="rect">
            <a:avLst/>
          </a:prstGeom>
          <a:noFill/>
        </p:spPr>
        <p:txBody>
          <a:bodyPr wrap="none" lIns="91440" tIns="45720" rIns="91440" bIns="45720">
            <a:spAutoFit/>
          </a:bodyPr>
          <a:lstStyle/>
          <a:p>
            <a:pPr algn="ctr"/>
            <a:r>
              <a:rPr lang="en-US" sz="2800" b="0" cap="none" spc="0" dirty="0" smtClean="0">
                <a:ln w="0"/>
                <a:solidFill>
                  <a:schemeClr val="tx1"/>
                </a:solidFill>
                <a:effectLst>
                  <a:outerShdw blurRad="38100" dist="19050" dir="2700000" algn="tl" rotWithShape="0">
                    <a:schemeClr val="dk1">
                      <a:alpha val="40000"/>
                    </a:schemeClr>
                  </a:outerShdw>
                </a:effectLst>
              </a:rPr>
              <a:t>I’ve learned not </a:t>
            </a:r>
          </a:p>
          <a:p>
            <a:pPr algn="ctr"/>
            <a:r>
              <a:rPr lang="en-US" sz="2800" b="0" cap="none" spc="0" dirty="0" smtClean="0">
                <a:ln w="0"/>
                <a:solidFill>
                  <a:schemeClr val="tx1"/>
                </a:solidFill>
                <a:effectLst>
                  <a:outerShdw blurRad="38100" dist="19050" dir="2700000" algn="tl" rotWithShape="0">
                    <a:schemeClr val="dk1">
                      <a:alpha val="40000"/>
                    </a:schemeClr>
                  </a:outerShdw>
                </a:effectLst>
              </a:rPr>
              <a:t>to mess with </a:t>
            </a:r>
          </a:p>
          <a:p>
            <a:pPr algn="ctr"/>
            <a:r>
              <a:rPr lang="en-US" sz="2800" dirty="0" smtClean="0">
                <a:ln w="0"/>
                <a:effectLst>
                  <a:outerShdw blurRad="38100" dist="19050" dir="2700000" algn="tl" rotWithShape="0">
                    <a:schemeClr val="dk1">
                      <a:alpha val="40000"/>
                    </a:schemeClr>
                  </a:outerShdw>
                </a:effectLst>
              </a:rPr>
              <a:t>a porcupine </a:t>
            </a:r>
          </a:p>
          <a:p>
            <a:pPr algn="ctr"/>
            <a:r>
              <a:rPr lang="en-US" sz="2800" dirty="0" smtClean="0">
                <a:ln w="0"/>
                <a:effectLst>
                  <a:outerShdw blurRad="38100" dist="19050" dir="2700000" algn="tl" rotWithShape="0">
                    <a:schemeClr val="dk1">
                      <a:alpha val="40000"/>
                    </a:schemeClr>
                  </a:outerShdw>
                </a:effectLst>
              </a:rPr>
              <a:t>again!</a:t>
            </a:r>
            <a:endParaRPr lang="en-US"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468596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461" r="21902" b="4303"/>
          <a:stretch/>
        </p:blipFill>
        <p:spPr>
          <a:xfrm>
            <a:off x="6718300" y="-203200"/>
            <a:ext cx="5473700" cy="7061200"/>
          </a:xfrm>
          <a:prstGeom prst="rect">
            <a:avLst/>
          </a:prstGeom>
        </p:spPr>
      </p:pic>
      <p:sp>
        <p:nvSpPr>
          <p:cNvPr id="2" name="Title 1"/>
          <p:cNvSpPr>
            <a:spLocks noGrp="1"/>
          </p:cNvSpPr>
          <p:nvPr>
            <p:ph type="title"/>
          </p:nvPr>
        </p:nvSpPr>
        <p:spPr>
          <a:xfrm>
            <a:off x="0" y="584200"/>
            <a:ext cx="9274002" cy="4635500"/>
          </a:xfrm>
        </p:spPr>
        <p:txBody>
          <a:bodyPr>
            <a:normAutofit/>
          </a:bodyPr>
          <a:lstStyle/>
          <a:p>
            <a:r>
              <a:rPr lang="en-US" dirty="0" smtClean="0">
                <a:solidFill>
                  <a:schemeClr val="tx1"/>
                </a:solidFill>
              </a:rPr>
              <a:t>Konrad Lorenz - Often considered </a:t>
            </a:r>
            <a:br>
              <a:rPr lang="en-US" dirty="0" smtClean="0">
                <a:solidFill>
                  <a:schemeClr val="tx1"/>
                </a:solidFill>
              </a:rPr>
            </a:br>
            <a:r>
              <a:rPr lang="en-US" dirty="0" smtClean="0">
                <a:solidFill>
                  <a:schemeClr val="tx1"/>
                </a:solidFill>
              </a:rPr>
              <a:t>the founder of </a:t>
            </a:r>
            <a:r>
              <a:rPr lang="en-US" b="1" u="sng" dirty="0" smtClean="0">
                <a:solidFill>
                  <a:schemeClr val="tx1"/>
                </a:solidFill>
              </a:rPr>
              <a:t>ethology</a:t>
            </a:r>
            <a:r>
              <a:rPr lang="en-US" dirty="0" smtClean="0">
                <a:solidFill>
                  <a:schemeClr val="tx1"/>
                </a:solidFill>
              </a:rPr>
              <a:t> (science of </a:t>
            </a:r>
            <a:br>
              <a:rPr lang="en-US" dirty="0" smtClean="0">
                <a:solidFill>
                  <a:schemeClr val="tx1"/>
                </a:solidFill>
              </a:rPr>
            </a:br>
            <a:r>
              <a:rPr lang="en-US" dirty="0" smtClean="0">
                <a:solidFill>
                  <a:schemeClr val="tx1"/>
                </a:solidFill>
              </a:rPr>
              <a:t>animal behavior)</a:t>
            </a:r>
            <a:br>
              <a:rPr lang="en-US" dirty="0" smtClean="0">
                <a:solidFill>
                  <a:schemeClr val="tx1"/>
                </a:solidFill>
              </a:rPr>
            </a:br>
            <a:r>
              <a:rPr lang="en-US" dirty="0" smtClean="0">
                <a:solidFill>
                  <a:schemeClr val="tx1"/>
                </a:solidFill>
              </a:rPr>
              <a:t>Studied imprinting. The geese</a:t>
            </a:r>
            <a:br>
              <a:rPr lang="en-US" dirty="0" smtClean="0">
                <a:solidFill>
                  <a:schemeClr val="tx1"/>
                </a:solidFill>
              </a:rPr>
            </a:br>
            <a:r>
              <a:rPr lang="en-US" dirty="0" smtClean="0">
                <a:solidFill>
                  <a:schemeClr val="tx1"/>
                </a:solidFill>
              </a:rPr>
              <a:t>in the photo</a:t>
            </a:r>
            <a:r>
              <a:rPr lang="en-US" u="sng" dirty="0" smtClean="0">
                <a:solidFill>
                  <a:schemeClr val="tx1"/>
                </a:solidFill>
              </a:rPr>
              <a:t> </a:t>
            </a:r>
            <a:r>
              <a:rPr lang="en-US" b="1" u="sng" dirty="0" smtClean="0">
                <a:solidFill>
                  <a:schemeClr val="tx1"/>
                </a:solidFill>
              </a:rPr>
              <a:t>imprinted</a:t>
            </a:r>
            <a:r>
              <a:rPr lang="en-US" u="sng" dirty="0" smtClean="0">
                <a:solidFill>
                  <a:schemeClr val="tx1"/>
                </a:solidFill>
              </a:rPr>
              <a:t> </a:t>
            </a:r>
            <a:r>
              <a:rPr lang="en-US" dirty="0" smtClean="0">
                <a:solidFill>
                  <a:schemeClr val="tx1"/>
                </a:solidFill>
              </a:rPr>
              <a:t>on </a:t>
            </a:r>
            <a:br>
              <a:rPr lang="en-US" dirty="0" smtClean="0">
                <a:solidFill>
                  <a:schemeClr val="tx1"/>
                </a:solidFill>
              </a:rPr>
            </a:br>
            <a:r>
              <a:rPr lang="en-US" dirty="0" smtClean="0">
                <a:solidFill>
                  <a:schemeClr val="tx1"/>
                </a:solidFill>
              </a:rPr>
              <a:t>Lorenz’s</a:t>
            </a:r>
            <a:r>
              <a:rPr lang="en-US" dirty="0">
                <a:solidFill>
                  <a:schemeClr val="tx1"/>
                </a:solidFill>
              </a:rPr>
              <a:t> </a:t>
            </a:r>
            <a:r>
              <a:rPr lang="en-US" dirty="0" smtClean="0">
                <a:solidFill>
                  <a:schemeClr val="tx1"/>
                </a:solidFill>
              </a:rPr>
              <a:t>boots when they </a:t>
            </a:r>
            <a:br>
              <a:rPr lang="en-US" dirty="0" smtClean="0">
                <a:solidFill>
                  <a:schemeClr val="tx1"/>
                </a:solidFill>
              </a:rPr>
            </a:br>
            <a:r>
              <a:rPr lang="en-US" dirty="0" smtClean="0">
                <a:solidFill>
                  <a:schemeClr val="tx1"/>
                </a:solidFill>
              </a:rPr>
              <a:t>hatched and followed them around </a:t>
            </a:r>
            <a:br>
              <a:rPr lang="en-US" dirty="0" smtClean="0">
                <a:solidFill>
                  <a:schemeClr val="tx1"/>
                </a:solidFill>
              </a:rPr>
            </a:br>
            <a:r>
              <a:rPr lang="en-US" dirty="0" smtClean="0">
                <a:solidFill>
                  <a:schemeClr val="tx1"/>
                </a:solidFill>
              </a:rPr>
              <a:t>like they would follow their mother. </a:t>
            </a:r>
            <a:endParaRPr lang="en-US" dirty="0">
              <a:solidFill>
                <a:schemeClr val="tx1"/>
              </a:solidFill>
            </a:endParaRPr>
          </a:p>
        </p:txBody>
      </p:sp>
      <p:sp>
        <p:nvSpPr>
          <p:cNvPr id="3" name="Content Placeholder 2"/>
          <p:cNvSpPr>
            <a:spLocks noGrp="1"/>
          </p:cNvSpPr>
          <p:nvPr>
            <p:ph idx="1"/>
          </p:nvPr>
        </p:nvSpPr>
        <p:spPr>
          <a:xfrm>
            <a:off x="677334" y="4254500"/>
            <a:ext cx="8596668" cy="1786862"/>
          </a:xfrm>
        </p:spPr>
        <p:txBody>
          <a:bodyPr/>
          <a:lstStyle/>
          <a:p>
            <a:endParaRPr lang="en-US" dirty="0"/>
          </a:p>
        </p:txBody>
      </p:sp>
    </p:spTree>
    <p:extLst>
      <p:ext uri="{BB962C8B-B14F-4D97-AF65-F5344CB8AC3E}">
        <p14:creationId xmlns:p14="http://schemas.microsoft.com/office/powerpoint/2010/main" val="25253433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274002" cy="1320800"/>
          </a:xfrm>
        </p:spPr>
        <p:txBody>
          <a:bodyPr>
            <a:normAutofit fontScale="90000"/>
          </a:bodyPr>
          <a:lstStyle/>
          <a:p>
            <a:r>
              <a:rPr lang="en-US" dirty="0" smtClean="0">
                <a:solidFill>
                  <a:schemeClr val="tx1"/>
                </a:solidFill>
              </a:rPr>
              <a:t>Animals communicate by</a:t>
            </a:r>
            <a:br>
              <a:rPr lang="en-US" dirty="0" smtClean="0">
                <a:solidFill>
                  <a:schemeClr val="tx1"/>
                </a:solidFill>
              </a:rPr>
            </a:br>
            <a:r>
              <a:rPr lang="en-US" dirty="0" smtClean="0">
                <a:solidFill>
                  <a:schemeClr val="tx1"/>
                </a:solidFill>
              </a:rPr>
              <a:t>using </a:t>
            </a:r>
            <a:r>
              <a:rPr lang="en-US" b="1" u="sng" dirty="0" smtClean="0">
                <a:solidFill>
                  <a:schemeClr val="tx1"/>
                </a:solidFill>
              </a:rPr>
              <a:t>pheromones</a:t>
            </a:r>
            <a:r>
              <a:rPr lang="en-US" dirty="0" smtClean="0">
                <a:solidFill>
                  <a:schemeClr val="tx1"/>
                </a:solidFill>
              </a:rPr>
              <a:t>, </a:t>
            </a:r>
            <a:r>
              <a:rPr lang="en-US" dirty="0">
                <a:solidFill>
                  <a:schemeClr val="tx1"/>
                </a:solidFill>
              </a:rPr>
              <a:t>a chemical </a:t>
            </a:r>
            <a:r>
              <a:rPr lang="en-US" dirty="0" smtClean="0">
                <a:solidFill>
                  <a:schemeClr val="tx1"/>
                </a:solidFill>
              </a:rPr>
              <a:t/>
            </a:r>
            <a:br>
              <a:rPr lang="en-US" dirty="0" smtClean="0">
                <a:solidFill>
                  <a:schemeClr val="tx1"/>
                </a:solidFill>
              </a:rPr>
            </a:br>
            <a:r>
              <a:rPr lang="en-US" dirty="0" smtClean="0">
                <a:solidFill>
                  <a:schemeClr val="tx1"/>
                </a:solidFill>
              </a:rPr>
              <a:t>substance </a:t>
            </a:r>
            <a:r>
              <a:rPr lang="en-US" dirty="0">
                <a:solidFill>
                  <a:schemeClr val="tx1"/>
                </a:solidFill>
              </a:rPr>
              <a:t>produced and released </a:t>
            </a:r>
            <a:r>
              <a:rPr lang="en-US" dirty="0" smtClean="0">
                <a:solidFill>
                  <a:schemeClr val="tx1"/>
                </a:solidFill>
              </a:rPr>
              <a:t/>
            </a:r>
            <a:br>
              <a:rPr lang="en-US" dirty="0" smtClean="0">
                <a:solidFill>
                  <a:schemeClr val="tx1"/>
                </a:solidFill>
              </a:rPr>
            </a:br>
            <a:r>
              <a:rPr lang="en-US" dirty="0" smtClean="0">
                <a:solidFill>
                  <a:schemeClr val="tx1"/>
                </a:solidFill>
              </a:rPr>
              <a:t>into </a:t>
            </a:r>
            <a:r>
              <a:rPr lang="en-US" dirty="0">
                <a:solidFill>
                  <a:schemeClr val="tx1"/>
                </a:solidFill>
              </a:rPr>
              <a:t>the environment by an animal, </a:t>
            </a:r>
            <a:r>
              <a:rPr lang="en-US" dirty="0" smtClean="0">
                <a:solidFill>
                  <a:schemeClr val="tx1"/>
                </a:solidFill>
              </a:rPr>
              <a:t/>
            </a:r>
            <a:br>
              <a:rPr lang="en-US" dirty="0" smtClean="0">
                <a:solidFill>
                  <a:schemeClr val="tx1"/>
                </a:solidFill>
              </a:rPr>
            </a:br>
            <a:r>
              <a:rPr lang="en-US" dirty="0" smtClean="0">
                <a:solidFill>
                  <a:schemeClr val="tx1"/>
                </a:solidFill>
              </a:rPr>
              <a:t>especially </a:t>
            </a:r>
            <a:r>
              <a:rPr lang="en-US" dirty="0">
                <a:solidFill>
                  <a:schemeClr val="tx1"/>
                </a:solidFill>
              </a:rPr>
              <a:t>a mammal or an insect, </a:t>
            </a:r>
            <a:r>
              <a:rPr lang="en-US" dirty="0" smtClean="0">
                <a:solidFill>
                  <a:schemeClr val="tx1"/>
                </a:solidFill>
              </a:rPr>
              <a:t/>
            </a:r>
            <a:br>
              <a:rPr lang="en-US" dirty="0" smtClean="0">
                <a:solidFill>
                  <a:schemeClr val="tx1"/>
                </a:solidFill>
              </a:rPr>
            </a:br>
            <a:r>
              <a:rPr lang="en-US" dirty="0" smtClean="0">
                <a:solidFill>
                  <a:schemeClr val="tx1"/>
                </a:solidFill>
              </a:rPr>
              <a:t>affecting </a:t>
            </a:r>
            <a:r>
              <a:rPr lang="en-US" dirty="0">
                <a:solidFill>
                  <a:schemeClr val="tx1"/>
                </a:solidFill>
              </a:rPr>
              <a:t>the behavior or </a:t>
            </a:r>
            <a:r>
              <a:rPr lang="en-US" dirty="0" smtClean="0">
                <a:solidFill>
                  <a:schemeClr val="tx1"/>
                </a:solidFill>
              </a:rPr>
              <a:t/>
            </a:r>
            <a:br>
              <a:rPr lang="en-US" dirty="0" smtClean="0">
                <a:solidFill>
                  <a:schemeClr val="tx1"/>
                </a:solidFill>
              </a:rPr>
            </a:br>
            <a:r>
              <a:rPr lang="en-US" dirty="0" smtClean="0">
                <a:solidFill>
                  <a:schemeClr val="tx1"/>
                </a:solidFill>
              </a:rPr>
              <a:t>physiology </a:t>
            </a:r>
            <a:r>
              <a:rPr lang="en-US" dirty="0">
                <a:solidFill>
                  <a:schemeClr val="tx1"/>
                </a:solidFill>
              </a:rPr>
              <a:t>of others of </a:t>
            </a:r>
            <a:r>
              <a:rPr lang="en-US" dirty="0" smtClean="0">
                <a:solidFill>
                  <a:schemeClr val="tx1"/>
                </a:solidFill>
              </a:rPr>
              <a:t>its species. </a:t>
            </a:r>
            <a:endParaRPr lang="en-US" dirty="0">
              <a:solidFill>
                <a:schemeClr val="tx1"/>
              </a:solidFill>
            </a:endParaRPr>
          </a:p>
        </p:txBody>
      </p:sp>
      <p:pic>
        <p:nvPicPr>
          <p:cNvPr id="4" name="Content Placeholder 3"/>
          <p:cNvPicPr>
            <a:picLocks noGrp="1" noChangeAspect="1"/>
          </p:cNvPicPr>
          <p:nvPr>
            <p:ph idx="1"/>
          </p:nvPr>
        </p:nvPicPr>
        <p:blipFill rotWithShape="1">
          <a:blip r:embed="rId2"/>
          <a:srcRect l="19251" t="674" r="15511" b="-674"/>
          <a:stretch/>
        </p:blipFill>
        <p:spPr>
          <a:xfrm>
            <a:off x="6667500" y="278367"/>
            <a:ext cx="5524500" cy="6351033"/>
          </a:xfrm>
          <a:prstGeom prst="rect">
            <a:avLst/>
          </a:prstGeom>
        </p:spPr>
      </p:pic>
    </p:spTree>
    <p:extLst>
      <p:ext uri="{BB962C8B-B14F-4D97-AF65-F5344CB8AC3E}">
        <p14:creationId xmlns:p14="http://schemas.microsoft.com/office/powerpoint/2010/main" val="13318029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Signals released by one cell type can travel long distances to target cells of another cell type.</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1. </a:t>
            </a:r>
            <a:r>
              <a:rPr lang="en-US" b="1" u="sng" dirty="0">
                <a:solidFill>
                  <a:schemeClr val="tx1"/>
                </a:solidFill>
              </a:rPr>
              <a:t>Endocrine signals are produced by endocrine cells that release signaling molecules, which are </a:t>
            </a:r>
            <a:r>
              <a:rPr lang="en-US" b="1" u="sng" dirty="0" smtClean="0">
                <a:solidFill>
                  <a:schemeClr val="tx1"/>
                </a:solidFill>
              </a:rPr>
              <a:t>specific and </a:t>
            </a:r>
            <a:r>
              <a:rPr lang="en-US" b="1" u="sng" dirty="0">
                <a:solidFill>
                  <a:schemeClr val="tx1"/>
                </a:solidFill>
              </a:rPr>
              <a:t>can travel long distances through the blood to reach all parts of the body.</a:t>
            </a:r>
            <a:r>
              <a:rPr lang="en-US" dirty="0">
                <a:solidFill>
                  <a:schemeClr val="tx1"/>
                </a:solidFill>
              </a:rPr>
              <a:t/>
            </a:r>
            <a:br>
              <a:rPr lang="en-US" dirty="0">
                <a:solidFill>
                  <a:schemeClr val="tx1"/>
                </a:solidFill>
              </a:rPr>
            </a:br>
            <a:r>
              <a:rPr lang="en-US" dirty="0"/>
              <a:t>  </a:t>
            </a:r>
            <a:br>
              <a:rPr lang="en-US" dirty="0"/>
            </a:br>
            <a:endParaRPr lang="en-US" dirty="0"/>
          </a:p>
        </p:txBody>
      </p:sp>
      <p:sp>
        <p:nvSpPr>
          <p:cNvPr id="3" name="Content Placeholder 2"/>
          <p:cNvSpPr>
            <a:spLocks noGrp="1"/>
          </p:cNvSpPr>
          <p:nvPr>
            <p:ph idx="1"/>
          </p:nvPr>
        </p:nvSpPr>
        <p:spPr>
          <a:xfrm>
            <a:off x="677334" y="5499100"/>
            <a:ext cx="8596668" cy="542262"/>
          </a:xfrm>
        </p:spPr>
        <p:txBody>
          <a:bodyPr/>
          <a:lstStyle/>
          <a:p>
            <a:endParaRPr lang="en-US"/>
          </a:p>
        </p:txBody>
      </p:sp>
    </p:spTree>
    <p:extLst>
      <p:ext uri="{BB962C8B-B14F-4D97-AF65-F5344CB8AC3E}">
        <p14:creationId xmlns:p14="http://schemas.microsoft.com/office/powerpoint/2010/main" val="39797424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2" name="Rectangle 2"/>
          <p:cNvSpPr>
            <a:spLocks noGrp="1" noChangeArrowheads="1"/>
          </p:cNvSpPr>
          <p:nvPr>
            <p:ph type="body" idx="1"/>
          </p:nvPr>
        </p:nvSpPr>
        <p:spPr>
          <a:xfrm>
            <a:off x="165100" y="1179514"/>
            <a:ext cx="10013950" cy="5462586"/>
          </a:xfrm>
        </p:spPr>
        <p:txBody>
          <a:bodyPr/>
          <a:lstStyle/>
          <a:p>
            <a:pPr>
              <a:spcAft>
                <a:spcPct val="0"/>
              </a:spcAft>
            </a:pPr>
            <a:r>
              <a:rPr lang="en-US" altLang="en-US" sz="3200" b="1" dirty="0"/>
              <a:t>Endothermic animals generate heat by metabolism; birds and mammals are </a:t>
            </a:r>
            <a:r>
              <a:rPr lang="en-US" altLang="en-US" sz="3200" b="1" dirty="0" smtClean="0"/>
              <a:t>endotherms</a:t>
            </a:r>
          </a:p>
          <a:p>
            <a:pPr marL="0" indent="0">
              <a:spcAft>
                <a:spcPct val="0"/>
              </a:spcAft>
              <a:buNone/>
            </a:pPr>
            <a:endParaRPr lang="en-US" altLang="en-US" sz="3200" b="1" dirty="0"/>
          </a:p>
          <a:p>
            <a:pPr>
              <a:spcAft>
                <a:spcPct val="0"/>
              </a:spcAft>
            </a:pPr>
            <a:r>
              <a:rPr lang="en-US" altLang="en-US" sz="3200" b="1" dirty="0"/>
              <a:t>Ectothermic animals gain heat from external sources; ectotherms include most invertebrates, fishes, amphibians, and non-avian reptiles</a:t>
            </a:r>
          </a:p>
          <a:p>
            <a:pPr>
              <a:spcAft>
                <a:spcPct val="0"/>
              </a:spcAft>
            </a:pPr>
            <a:endParaRPr lang="en-US" altLang="en-US" sz="3000" dirty="0"/>
          </a:p>
        </p:txBody>
      </p:sp>
      <p:sp>
        <p:nvSpPr>
          <p:cNvPr id="947203" name="Rectangle 3"/>
          <p:cNvSpPr>
            <a:spLocks noGrp="1" noChangeArrowheads="1"/>
          </p:cNvSpPr>
          <p:nvPr>
            <p:ph type="title"/>
          </p:nvPr>
        </p:nvSpPr>
        <p:spPr>
          <a:xfrm>
            <a:off x="1600200" y="76200"/>
            <a:ext cx="8534400" cy="503238"/>
          </a:xfrm>
        </p:spPr>
        <p:txBody>
          <a:bodyPr>
            <a:normAutofit fontScale="90000"/>
          </a:bodyPr>
          <a:lstStyle/>
          <a:p>
            <a:r>
              <a:rPr lang="en-US" altLang="en-US" b="1" u="sng" dirty="0" err="1">
                <a:solidFill>
                  <a:schemeClr val="tx1"/>
                </a:solidFill>
              </a:rPr>
              <a:t>Endothermy</a:t>
            </a:r>
            <a:r>
              <a:rPr lang="en-US" altLang="en-US" dirty="0">
                <a:solidFill>
                  <a:schemeClr val="tx1"/>
                </a:solidFill>
              </a:rPr>
              <a:t> and </a:t>
            </a:r>
            <a:r>
              <a:rPr lang="en-US" altLang="en-US" b="1" u="sng" dirty="0" err="1">
                <a:solidFill>
                  <a:schemeClr val="tx1"/>
                </a:solidFill>
              </a:rPr>
              <a:t>Ectothermy</a:t>
            </a:r>
            <a:endParaRPr lang="en-US" altLang="en-US" b="1" u="sng" dirty="0">
              <a:solidFill>
                <a:schemeClr val="tx1"/>
              </a:solidFill>
            </a:endParaRPr>
          </a:p>
        </p:txBody>
      </p:sp>
      <p:sp>
        <p:nvSpPr>
          <p:cNvPr id="947204" name="Line 4"/>
          <p:cNvSpPr>
            <a:spLocks noChangeShapeType="1"/>
          </p:cNvSpPr>
          <p:nvPr/>
        </p:nvSpPr>
        <p:spPr bwMode="auto">
          <a:xfrm>
            <a:off x="1757363" y="6553200"/>
            <a:ext cx="8534400" cy="0"/>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47205" name="Text Box 5"/>
          <p:cNvSpPr txBox="1">
            <a:spLocks noChangeArrowheads="1"/>
          </p:cNvSpPr>
          <p:nvPr/>
        </p:nvSpPr>
        <p:spPr bwMode="auto">
          <a:xfrm>
            <a:off x="1643063" y="6556375"/>
            <a:ext cx="5486400" cy="260350"/>
          </a:xfrm>
          <a:prstGeom prst="rect">
            <a:avLst/>
          </a:prstGeom>
          <a:noFill/>
          <a:ln>
            <a:noFill/>
          </a:ln>
          <a:effectLst/>
          <a:extLst>
            <a:ext uri="{909E8E84-426E-40DD-AFC4-6F175D3DCCD1}">
              <a14:hiddenFill xmlns:a14="http://schemas.microsoft.com/office/drawing/2010/main">
                <a:solidFill>
                  <a:srgbClr val="B7DAB8"/>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nchor="b">
            <a:spAutoFit/>
          </a:bodyPr>
          <a:lstStyle/>
          <a:p>
            <a:r>
              <a:rPr lang="en-US" altLang="en-US" sz="1100">
                <a:solidFill>
                  <a:srgbClr val="000000"/>
                </a:solidFill>
                <a:latin typeface="Times New Roman" panose="02020603050405020304" pitchFamily="18" charset="0"/>
              </a:rPr>
              <a:t>Copyright © 2008 Pearson Education, Inc., publishing as Pearson Benjamin Cummings</a:t>
            </a:r>
          </a:p>
        </p:txBody>
      </p:sp>
      <p:sp>
        <p:nvSpPr>
          <p:cNvPr id="947206" name="Line 6"/>
          <p:cNvSpPr>
            <a:spLocks noChangeShapeType="1"/>
          </p:cNvSpPr>
          <p:nvPr/>
        </p:nvSpPr>
        <p:spPr bwMode="auto">
          <a:xfrm>
            <a:off x="1752600" y="990600"/>
            <a:ext cx="8534400" cy="0"/>
          </a:xfrm>
          <a:prstGeom prst="line">
            <a:avLst/>
          </a:prstGeom>
          <a:noFill/>
          <a:ln w="508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0625816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Examples:</a:t>
            </a:r>
            <a:br>
              <a:rPr lang="en-US" dirty="0">
                <a:solidFill>
                  <a:schemeClr val="tx1"/>
                </a:solidFill>
              </a:rPr>
            </a:br>
            <a:r>
              <a:rPr lang="en-US" dirty="0">
                <a:solidFill>
                  <a:schemeClr val="tx1"/>
                </a:solidFill>
              </a:rPr>
              <a:t>  •  Insulin</a:t>
            </a:r>
            <a:br>
              <a:rPr lang="en-US" dirty="0">
                <a:solidFill>
                  <a:schemeClr val="tx1"/>
                </a:solidFill>
              </a:rPr>
            </a:br>
            <a:r>
              <a:rPr lang="en-US" dirty="0">
                <a:solidFill>
                  <a:schemeClr val="tx1"/>
                </a:solidFill>
              </a:rPr>
              <a:t>  •  Human growth hormone</a:t>
            </a:r>
            <a:br>
              <a:rPr lang="en-US" dirty="0">
                <a:solidFill>
                  <a:schemeClr val="tx1"/>
                </a:solidFill>
              </a:rPr>
            </a:br>
            <a:r>
              <a:rPr lang="en-US" dirty="0">
                <a:solidFill>
                  <a:schemeClr val="tx1"/>
                </a:solidFill>
              </a:rPr>
              <a:t>  •  Thyroid hormones</a:t>
            </a:r>
            <a:br>
              <a:rPr lang="en-US" dirty="0">
                <a:solidFill>
                  <a:schemeClr val="tx1"/>
                </a:solidFill>
              </a:rPr>
            </a:br>
            <a:r>
              <a:rPr lang="en-US" dirty="0">
                <a:solidFill>
                  <a:schemeClr val="tx1"/>
                </a:solidFill>
              </a:rPr>
              <a:t>  •  Testosterone                              </a:t>
            </a:r>
            <a:br>
              <a:rPr lang="en-US" dirty="0">
                <a:solidFill>
                  <a:schemeClr val="tx1"/>
                </a:solidFill>
              </a:rPr>
            </a:br>
            <a:r>
              <a:rPr lang="en-US" dirty="0">
                <a:solidFill>
                  <a:schemeClr val="tx1"/>
                </a:solidFill>
              </a:rPr>
              <a:t>  •  Estrogen</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873482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640" r="17241" b="4156"/>
          <a:stretch/>
        </p:blipFill>
        <p:spPr>
          <a:xfrm>
            <a:off x="2806700" y="1"/>
            <a:ext cx="6235700" cy="68834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02953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710" r="5179" b="4205"/>
          <a:stretch/>
        </p:blipFill>
        <p:spPr>
          <a:xfrm>
            <a:off x="1333500" y="0"/>
            <a:ext cx="8521700" cy="68707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176429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720" r="16777" b="3831"/>
          <a:stretch/>
        </p:blipFill>
        <p:spPr>
          <a:xfrm>
            <a:off x="1511300" y="0"/>
            <a:ext cx="6489700" cy="69342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6312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569" t="2374" r="5144" b="4141"/>
          <a:stretch/>
        </p:blipFill>
        <p:spPr>
          <a:xfrm>
            <a:off x="1193800" y="165101"/>
            <a:ext cx="8280400" cy="65024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951615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Communication occurs through various mechanisms.</a:t>
            </a:r>
            <a:br>
              <a:rPr lang="en-US" dirty="0">
                <a:solidFill>
                  <a:schemeClr val="tx1"/>
                </a:solidFill>
              </a:rPr>
            </a:br>
            <a:r>
              <a:rPr lang="en-US" dirty="0">
                <a:solidFill>
                  <a:schemeClr val="tx1"/>
                </a:solidFill>
              </a:rPr>
              <a:t/>
            </a:r>
            <a:br>
              <a:rPr lang="en-US" dirty="0">
                <a:solidFill>
                  <a:schemeClr val="tx1"/>
                </a:solidFill>
              </a:rPr>
            </a:br>
            <a:r>
              <a:rPr lang="en-US" dirty="0">
                <a:solidFill>
                  <a:schemeClr val="tx1"/>
                </a:solidFill>
              </a:rPr>
              <a:t>	</a:t>
            </a:r>
            <a:r>
              <a:rPr lang="en-US" dirty="0" smtClean="0">
                <a:solidFill>
                  <a:schemeClr val="tx1"/>
                </a:solidFill>
              </a:rPr>
              <a:t>Living </a:t>
            </a:r>
            <a:r>
              <a:rPr lang="en-US" dirty="0">
                <a:solidFill>
                  <a:schemeClr val="tx1"/>
                </a:solidFill>
              </a:rPr>
              <a:t>systems have a variety of signal behaviors or cues that produce changes in the behavior of </a:t>
            </a:r>
            <a:r>
              <a:rPr lang="en-US" dirty="0" smtClean="0">
                <a:solidFill>
                  <a:schemeClr val="tx1"/>
                </a:solidFill>
              </a:rPr>
              <a:t>other </a:t>
            </a:r>
            <a:r>
              <a:rPr lang="en-US" dirty="0">
                <a:solidFill>
                  <a:schemeClr val="tx1"/>
                </a:solidFill>
              </a:rPr>
              <a:t>organisms and can result in differential reproductive success.</a:t>
            </a:r>
            <a:br>
              <a:rPr lang="en-US" dirty="0">
                <a:solidFill>
                  <a:schemeClr val="tx1"/>
                </a:solidFill>
              </a:rPr>
            </a:br>
            <a:r>
              <a:rPr lang="en-US" dirty="0">
                <a:solidFill>
                  <a:schemeClr val="tx1"/>
                </a:solidFill>
              </a:rPr>
              <a:t>  </a:t>
            </a:r>
            <a:br>
              <a:rPr lang="en-US" dirty="0">
                <a:solidFill>
                  <a:schemeClr val="tx1"/>
                </a:solidFill>
              </a:rPr>
            </a:br>
            <a:endParaRPr lang="en-US" dirty="0">
              <a:solidFill>
                <a:schemeClr val="tx1"/>
              </a:solidFill>
            </a:endParaRPr>
          </a:p>
        </p:txBody>
      </p:sp>
      <p:sp>
        <p:nvSpPr>
          <p:cNvPr id="3" name="Content Placeholder 2"/>
          <p:cNvSpPr>
            <a:spLocks noGrp="1"/>
          </p:cNvSpPr>
          <p:nvPr>
            <p:ph idx="1"/>
          </p:nvPr>
        </p:nvSpPr>
        <p:spPr>
          <a:xfrm>
            <a:off x="677334" y="5448300"/>
            <a:ext cx="8596668" cy="593062"/>
          </a:xfrm>
        </p:spPr>
        <p:txBody>
          <a:bodyPr/>
          <a:lstStyle/>
          <a:p>
            <a:endParaRPr lang="en-US" dirty="0"/>
          </a:p>
        </p:txBody>
      </p:sp>
    </p:spTree>
    <p:extLst>
      <p:ext uri="{BB962C8B-B14F-4D97-AF65-F5344CB8AC3E}">
        <p14:creationId xmlns:p14="http://schemas.microsoft.com/office/powerpoint/2010/main" val="28726792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74002" cy="1930400"/>
          </a:xfrm>
        </p:spPr>
        <p:txBody>
          <a:bodyPr>
            <a:normAutofit fontScale="90000"/>
          </a:bodyPr>
          <a:lstStyle/>
          <a:p>
            <a:r>
              <a:rPr lang="en-US" dirty="0">
                <a:solidFill>
                  <a:schemeClr val="tx1"/>
                </a:solidFill>
              </a:rPr>
              <a:t>Examples:</a:t>
            </a:r>
            <a:br>
              <a:rPr lang="en-US" dirty="0">
                <a:solidFill>
                  <a:schemeClr val="tx1"/>
                </a:solidFill>
              </a:rPr>
            </a:br>
            <a:r>
              <a:rPr lang="en-US" dirty="0">
                <a:solidFill>
                  <a:schemeClr val="tx1"/>
                </a:solidFill>
              </a:rPr>
              <a:t>  •  Herbivory responses</a:t>
            </a:r>
            <a:br>
              <a:rPr lang="en-US" dirty="0">
                <a:solidFill>
                  <a:schemeClr val="tx1"/>
                </a:solidFill>
              </a:rPr>
            </a:br>
            <a:r>
              <a:rPr lang="en-US" dirty="0">
                <a:solidFill>
                  <a:schemeClr val="tx1"/>
                </a:solidFill>
              </a:rPr>
              <a:t>  •  Territorial marking in mammals</a:t>
            </a:r>
            <a:br>
              <a:rPr lang="en-US" dirty="0">
                <a:solidFill>
                  <a:schemeClr val="tx1"/>
                </a:solidFill>
              </a:rPr>
            </a:br>
            <a:r>
              <a:rPr lang="en-US" dirty="0">
                <a:solidFill>
                  <a:schemeClr val="tx1"/>
                </a:solidFill>
              </a:rPr>
              <a:t>  •  Coloration in flowers</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190066" y="1511300"/>
            <a:ext cx="6908800" cy="5181600"/>
          </a:xfrm>
          <a:prstGeom prst="rect">
            <a:avLst/>
          </a:prstGeom>
        </p:spPr>
      </p:pic>
    </p:spTree>
    <p:extLst>
      <p:ext uri="{BB962C8B-B14F-4D97-AF65-F5344CB8AC3E}">
        <p14:creationId xmlns:p14="http://schemas.microsoft.com/office/powerpoint/2010/main" val="693956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274002" cy="1320800"/>
          </a:xfrm>
        </p:spPr>
        <p:txBody>
          <a:bodyPr>
            <a:normAutofit fontScale="90000"/>
          </a:bodyPr>
          <a:lstStyle/>
          <a:p>
            <a:r>
              <a:rPr lang="en-US" dirty="0" smtClean="0">
                <a:solidFill>
                  <a:schemeClr val="tx1"/>
                </a:solidFill>
              </a:rPr>
              <a:t>Animals </a:t>
            </a:r>
            <a:r>
              <a:rPr lang="en-US" dirty="0">
                <a:solidFill>
                  <a:schemeClr val="tx1"/>
                </a:solidFill>
              </a:rPr>
              <a:t>use visual, audible, tactile, </a:t>
            </a:r>
            <a:r>
              <a:rPr lang="en-US" dirty="0" smtClean="0">
                <a:solidFill>
                  <a:schemeClr val="tx1"/>
                </a:solidFill>
              </a:rPr>
              <a:t/>
            </a:r>
            <a:br>
              <a:rPr lang="en-US" dirty="0" smtClean="0">
                <a:solidFill>
                  <a:schemeClr val="tx1"/>
                </a:solidFill>
              </a:rPr>
            </a:br>
            <a:r>
              <a:rPr lang="en-US" dirty="0" smtClean="0">
                <a:solidFill>
                  <a:schemeClr val="tx1"/>
                </a:solidFill>
              </a:rPr>
              <a:t>electrical </a:t>
            </a:r>
            <a:r>
              <a:rPr lang="en-US" dirty="0">
                <a:solidFill>
                  <a:schemeClr val="tx1"/>
                </a:solidFill>
              </a:rPr>
              <a:t>and chemical signals to </a:t>
            </a:r>
            <a:r>
              <a:rPr lang="en-US" dirty="0" smtClean="0">
                <a:solidFill>
                  <a:schemeClr val="tx1"/>
                </a:solidFill>
              </a:rPr>
              <a:t>indicate</a:t>
            </a:r>
            <a:br>
              <a:rPr lang="en-US" dirty="0" smtClean="0">
                <a:solidFill>
                  <a:schemeClr val="tx1"/>
                </a:solidFill>
              </a:rPr>
            </a:br>
            <a:r>
              <a:rPr lang="en-US" dirty="0" smtClean="0">
                <a:solidFill>
                  <a:schemeClr val="tx1"/>
                </a:solidFill>
              </a:rPr>
              <a:t>dominance</a:t>
            </a:r>
            <a:r>
              <a:rPr lang="en-US" dirty="0">
                <a:solidFill>
                  <a:schemeClr val="tx1"/>
                </a:solidFill>
              </a:rPr>
              <a:t>, find food, </a:t>
            </a:r>
            <a:r>
              <a:rPr lang="en-US" dirty="0" smtClean="0">
                <a:solidFill>
                  <a:schemeClr val="tx1"/>
                </a:solidFill>
              </a:rPr>
              <a:t>establish </a:t>
            </a:r>
            <a:r>
              <a:rPr lang="en-US" dirty="0">
                <a:solidFill>
                  <a:schemeClr val="tx1"/>
                </a:solidFill>
              </a:rPr>
              <a:t>territory </a:t>
            </a:r>
            <a:r>
              <a:rPr lang="en-US" dirty="0" smtClean="0">
                <a:solidFill>
                  <a:schemeClr val="tx1"/>
                </a:solidFill>
              </a:rPr>
              <a:t/>
            </a:r>
            <a:br>
              <a:rPr lang="en-US" dirty="0" smtClean="0">
                <a:solidFill>
                  <a:schemeClr val="tx1"/>
                </a:solidFill>
              </a:rPr>
            </a:br>
            <a:r>
              <a:rPr lang="en-US" dirty="0" smtClean="0">
                <a:solidFill>
                  <a:schemeClr val="tx1"/>
                </a:solidFill>
              </a:rPr>
              <a:t>and </a:t>
            </a:r>
            <a:r>
              <a:rPr lang="en-US" dirty="0">
                <a:solidFill>
                  <a:schemeClr val="tx1"/>
                </a:solidFill>
              </a:rPr>
              <a:t>ensure reproductive success.</a:t>
            </a:r>
            <a:br>
              <a:rPr lang="en-US" dirty="0">
                <a:solidFill>
                  <a:schemeClr val="tx1"/>
                </a:solidFill>
              </a:rPr>
            </a:br>
            <a:r>
              <a:rPr lang="en-US" dirty="0"/>
              <a:t>  </a:t>
            </a:r>
            <a:br>
              <a:rPr lang="en-US" dirty="0"/>
            </a:br>
            <a:endParaRPr lang="en-US" dirty="0"/>
          </a:p>
        </p:txBody>
      </p:sp>
      <p:sp>
        <p:nvSpPr>
          <p:cNvPr id="3" name="Content Placeholder 2"/>
          <p:cNvSpPr>
            <a:spLocks noGrp="1"/>
          </p:cNvSpPr>
          <p:nvPr>
            <p:ph idx="1"/>
          </p:nvPr>
        </p:nvSpPr>
        <p:spPr>
          <a:xfrm>
            <a:off x="677334" y="3987800"/>
            <a:ext cx="8596668" cy="2053562"/>
          </a:xfrm>
        </p:spPr>
        <p:txBody>
          <a:bodyPr/>
          <a:lstStyle/>
          <a:p>
            <a:endParaRPr lang="en-US" dirty="0"/>
          </a:p>
        </p:txBody>
      </p:sp>
      <p:pic>
        <p:nvPicPr>
          <p:cNvPr id="4" name="Picture 3"/>
          <p:cNvPicPr>
            <a:picLocks noChangeAspect="1"/>
          </p:cNvPicPr>
          <p:nvPr/>
        </p:nvPicPr>
        <p:blipFill rotWithShape="1">
          <a:blip r:embed="rId2"/>
          <a:srcRect t="17291"/>
          <a:stretch/>
        </p:blipFill>
        <p:spPr>
          <a:xfrm>
            <a:off x="8039100" y="2299488"/>
            <a:ext cx="3668626" cy="4558512"/>
          </a:xfrm>
          <a:prstGeom prst="rect">
            <a:avLst/>
          </a:prstGeom>
        </p:spPr>
      </p:pic>
      <p:sp>
        <p:nvSpPr>
          <p:cNvPr id="5" name="Oval Callout 4"/>
          <p:cNvSpPr/>
          <p:nvPr/>
        </p:nvSpPr>
        <p:spPr>
          <a:xfrm>
            <a:off x="9436100" y="191288"/>
            <a:ext cx="2755900" cy="21082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I’m marking my territory by scratching on this tree. </a:t>
            </a:r>
            <a:endParaRPr lang="en-US" sz="2000" b="1" dirty="0">
              <a:solidFill>
                <a:schemeClr val="tx1"/>
              </a:solidFill>
            </a:endParaRPr>
          </a:p>
        </p:txBody>
      </p:sp>
    </p:spTree>
    <p:extLst>
      <p:ext uri="{BB962C8B-B14F-4D97-AF65-F5344CB8AC3E}">
        <p14:creationId xmlns:p14="http://schemas.microsoft.com/office/powerpoint/2010/main" val="212413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711266" cy="1320800"/>
          </a:xfrm>
        </p:spPr>
        <p:txBody>
          <a:bodyPr>
            <a:normAutofit fontScale="90000"/>
          </a:bodyPr>
          <a:lstStyle/>
          <a:p>
            <a:r>
              <a:rPr lang="en-US" dirty="0">
                <a:solidFill>
                  <a:schemeClr val="tx1"/>
                </a:solidFill>
              </a:rPr>
              <a:t>Examples:</a:t>
            </a:r>
            <a:br>
              <a:rPr lang="en-US" dirty="0">
                <a:solidFill>
                  <a:schemeClr val="tx1"/>
                </a:solidFill>
              </a:rPr>
            </a:br>
            <a:r>
              <a:rPr lang="en-US" dirty="0">
                <a:solidFill>
                  <a:schemeClr val="tx1"/>
                </a:solidFill>
              </a:rPr>
              <a:t>  •  Bee dances</a:t>
            </a:r>
            <a:br>
              <a:rPr lang="en-US" dirty="0">
                <a:solidFill>
                  <a:schemeClr val="tx1"/>
                </a:solidFill>
              </a:rPr>
            </a:br>
            <a:r>
              <a:rPr lang="en-US" dirty="0">
                <a:solidFill>
                  <a:schemeClr val="tx1"/>
                </a:solidFill>
              </a:rPr>
              <a:t>  •  Birds songs</a:t>
            </a:r>
            <a:br>
              <a:rPr lang="en-US" dirty="0">
                <a:solidFill>
                  <a:schemeClr val="tx1"/>
                </a:solidFill>
              </a:rPr>
            </a:br>
            <a:r>
              <a:rPr lang="en-US" dirty="0">
                <a:solidFill>
                  <a:schemeClr val="tx1"/>
                </a:solidFill>
              </a:rPr>
              <a:t>  •  Territorial marking in mammals</a:t>
            </a:r>
            <a:br>
              <a:rPr lang="en-US" dirty="0">
                <a:solidFill>
                  <a:schemeClr val="tx1"/>
                </a:solidFill>
              </a:rPr>
            </a:br>
            <a:r>
              <a:rPr lang="en-US" dirty="0">
                <a:solidFill>
                  <a:schemeClr val="tx1"/>
                </a:solidFill>
              </a:rPr>
              <a:t>  •  Pack behavior in animals</a:t>
            </a:r>
            <a:br>
              <a:rPr lang="en-US" dirty="0">
                <a:solidFill>
                  <a:schemeClr val="tx1"/>
                </a:solidFill>
              </a:rPr>
            </a:br>
            <a:r>
              <a:rPr lang="en-US" dirty="0">
                <a:solidFill>
                  <a:schemeClr val="tx1"/>
                </a:solidFill>
              </a:rPr>
              <a:t>  •  Herd, flock, and schooling behavior in animals</a:t>
            </a:r>
            <a:br>
              <a:rPr lang="en-US" dirty="0">
                <a:solidFill>
                  <a:schemeClr val="tx1"/>
                </a:solidFill>
              </a:rPr>
            </a:br>
            <a:r>
              <a:rPr lang="en-US" dirty="0">
                <a:solidFill>
                  <a:schemeClr val="tx1"/>
                </a:solidFill>
              </a:rPr>
              <a:t>  •  Predator warning</a:t>
            </a:r>
            <a:br>
              <a:rPr lang="en-US" dirty="0">
                <a:solidFill>
                  <a:schemeClr val="tx1"/>
                </a:solidFill>
              </a:rPr>
            </a:br>
            <a:r>
              <a:rPr lang="en-US" dirty="0">
                <a:solidFill>
                  <a:schemeClr val="tx1"/>
                </a:solidFill>
              </a:rPr>
              <a:t>  •  Colony and swarming behavior in insects</a:t>
            </a:r>
            <a:br>
              <a:rPr lang="en-US" dirty="0">
                <a:solidFill>
                  <a:schemeClr val="tx1"/>
                </a:solidFill>
              </a:rPr>
            </a:br>
            <a:r>
              <a:rPr lang="en-US" dirty="0">
                <a:solidFill>
                  <a:schemeClr val="tx1"/>
                </a:solidFill>
              </a:rPr>
              <a:t>  •  Coloration</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9375336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264" t="26667" r="3061" b="30232"/>
          <a:stretch/>
        </p:blipFill>
        <p:spPr>
          <a:xfrm>
            <a:off x="482600" y="1384300"/>
            <a:ext cx="11312417" cy="3945862"/>
          </a:xfrm>
          <a:prstGeom prst="rect">
            <a:avLst/>
          </a:prstGeom>
        </p:spPr>
      </p:pic>
      <p:sp>
        <p:nvSpPr>
          <p:cNvPr id="2" name="Title 1"/>
          <p:cNvSpPr>
            <a:spLocks noGrp="1"/>
          </p:cNvSpPr>
          <p:nvPr>
            <p:ph type="title"/>
          </p:nvPr>
        </p:nvSpPr>
        <p:spPr/>
        <p:txBody>
          <a:bodyPr/>
          <a:lstStyle/>
          <a:p>
            <a:r>
              <a:rPr lang="en-US" dirty="0" smtClean="0">
                <a:solidFill>
                  <a:schemeClr val="tx1"/>
                </a:solidFill>
              </a:rPr>
              <a:t>Fruit fly </a:t>
            </a:r>
            <a:r>
              <a:rPr lang="en-US" b="1" u="sng" dirty="0" smtClean="0">
                <a:solidFill>
                  <a:schemeClr val="tx1"/>
                </a:solidFill>
              </a:rPr>
              <a:t>courtship behavior</a:t>
            </a:r>
            <a:endParaRPr lang="en-US" b="1" u="sng" dirty="0">
              <a:solidFill>
                <a:schemeClr val="tx1"/>
              </a:solidFill>
            </a:endParaRPr>
          </a:p>
        </p:txBody>
      </p:sp>
      <p:sp>
        <p:nvSpPr>
          <p:cNvPr id="3" name="Content Placeholder 2"/>
          <p:cNvSpPr>
            <a:spLocks noGrp="1"/>
          </p:cNvSpPr>
          <p:nvPr>
            <p:ph idx="1"/>
          </p:nvPr>
        </p:nvSpPr>
        <p:spPr>
          <a:xfrm>
            <a:off x="482600" y="1676401"/>
            <a:ext cx="8791402" cy="4364962"/>
          </a:xfrm>
        </p:spPr>
        <p:txBody>
          <a:bodyPr/>
          <a:lstStyle/>
          <a:p>
            <a:endParaRPr lang="en-US" dirty="0"/>
          </a:p>
        </p:txBody>
      </p:sp>
    </p:spTree>
    <p:extLst>
      <p:ext uri="{BB962C8B-B14F-4D97-AF65-F5344CB8AC3E}">
        <p14:creationId xmlns:p14="http://schemas.microsoft.com/office/powerpoint/2010/main" val="2074191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0541" t="5295" r="19342" b="4323"/>
          <a:stretch/>
        </p:blipFill>
        <p:spPr>
          <a:xfrm>
            <a:off x="1765299" y="0"/>
            <a:ext cx="6082145" cy="6858000"/>
          </a:xfrm>
          <a:prstGeom prst="rect">
            <a:avLst/>
          </a:prstGeom>
        </p:spPr>
      </p:pic>
      <p:sp>
        <p:nvSpPr>
          <p:cNvPr id="2" name="Title 1"/>
          <p:cNvSpPr>
            <a:spLocks noGrp="1"/>
          </p:cNvSpPr>
          <p:nvPr>
            <p:ph type="title"/>
          </p:nvPr>
        </p:nvSpPr>
        <p:spPr/>
        <p:txBody>
          <a:bodyPr>
            <a:normAutofit/>
          </a:bodyPr>
          <a:lstStyle/>
          <a:p>
            <a:endParaRPr lang="en-US" b="1"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8207281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299" t="2404" r="4022" b="3652"/>
          <a:stretch/>
        </p:blipFill>
        <p:spPr>
          <a:xfrm>
            <a:off x="3797300" y="279400"/>
            <a:ext cx="8394700" cy="6451600"/>
          </a:xfrm>
          <a:prstGeom prst="rect">
            <a:avLst/>
          </a:prstGeom>
        </p:spPr>
      </p:pic>
      <p:sp>
        <p:nvSpPr>
          <p:cNvPr id="2" name="Title 1"/>
          <p:cNvSpPr>
            <a:spLocks noGrp="1"/>
          </p:cNvSpPr>
          <p:nvPr>
            <p:ph type="title"/>
          </p:nvPr>
        </p:nvSpPr>
        <p:spPr>
          <a:xfrm>
            <a:off x="101600" y="609600"/>
            <a:ext cx="9172402" cy="1320800"/>
          </a:xfrm>
        </p:spPr>
        <p:txBody>
          <a:bodyPr>
            <a:normAutofit fontScale="90000"/>
          </a:bodyPr>
          <a:lstStyle/>
          <a:p>
            <a:r>
              <a:rPr lang="en-US" dirty="0" smtClean="0">
                <a:solidFill>
                  <a:schemeClr val="tx1"/>
                </a:solidFill>
              </a:rPr>
              <a:t>Waggle dance</a:t>
            </a:r>
            <a:br>
              <a:rPr lang="en-US" dirty="0" smtClean="0">
                <a:solidFill>
                  <a:schemeClr val="tx1"/>
                </a:solidFill>
              </a:rPr>
            </a:br>
            <a:r>
              <a:rPr lang="en-US" dirty="0" smtClean="0">
                <a:solidFill>
                  <a:schemeClr val="tx1"/>
                </a:solidFill>
              </a:rPr>
              <a:t>by bees to</a:t>
            </a:r>
            <a:br>
              <a:rPr lang="en-US" dirty="0" smtClean="0">
                <a:solidFill>
                  <a:schemeClr val="tx1"/>
                </a:solidFill>
              </a:rPr>
            </a:br>
            <a:r>
              <a:rPr lang="en-US" dirty="0" smtClean="0">
                <a:solidFill>
                  <a:schemeClr val="tx1"/>
                </a:solidFill>
              </a:rPr>
              <a:t>tell other members</a:t>
            </a:r>
            <a:br>
              <a:rPr lang="en-US" dirty="0" smtClean="0">
                <a:solidFill>
                  <a:schemeClr val="tx1"/>
                </a:solidFill>
              </a:rPr>
            </a:br>
            <a:r>
              <a:rPr lang="en-US" dirty="0" smtClean="0">
                <a:solidFill>
                  <a:schemeClr val="tx1"/>
                </a:solidFill>
              </a:rPr>
              <a:t>of the hive where</a:t>
            </a:r>
            <a:br>
              <a:rPr lang="en-US" dirty="0" smtClean="0">
                <a:solidFill>
                  <a:schemeClr val="tx1"/>
                </a:solidFill>
              </a:rPr>
            </a:br>
            <a:r>
              <a:rPr lang="en-US" dirty="0" smtClean="0">
                <a:solidFill>
                  <a:schemeClr val="tx1"/>
                </a:solidFill>
              </a:rPr>
              <a:t>to find nectar</a:t>
            </a:r>
            <a:endParaRPr lang="en-US" dirty="0">
              <a:solidFill>
                <a:schemeClr val="tx1"/>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681102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462" t="2460" r="10936" b="4787"/>
          <a:stretch/>
        </p:blipFill>
        <p:spPr>
          <a:xfrm>
            <a:off x="1333500" y="152400"/>
            <a:ext cx="7480300" cy="67056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5" name="Oval Callout 4"/>
          <p:cNvSpPr/>
          <p:nvPr/>
        </p:nvSpPr>
        <p:spPr>
          <a:xfrm>
            <a:off x="6576892" y="337066"/>
            <a:ext cx="4889500" cy="35306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576892" y="1040537"/>
            <a:ext cx="4740516" cy="2123658"/>
          </a:xfrm>
          <a:prstGeom prst="rect">
            <a:avLst/>
          </a:prstGeom>
          <a:noFill/>
        </p:spPr>
        <p:txBody>
          <a:bodyPr wrap="square" lIns="91440" tIns="45720" rIns="91440" bIns="45720">
            <a:spAutoFit/>
          </a:bodyPr>
          <a:lstStyle/>
          <a:p>
            <a:pPr algn="ctr"/>
            <a:r>
              <a:rPr lang="en-US" sz="4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I need a girlfriend! See my </a:t>
            </a:r>
            <a:r>
              <a:rPr lang="en-US" sz="4400" b="1" cap="none" spc="0" dirty="0" err="1" smtClean="0">
                <a:ln w="9525">
                  <a:solidFill>
                    <a:schemeClr val="bg1"/>
                  </a:solidFill>
                  <a:prstDash val="solid"/>
                </a:ln>
                <a:solidFill>
                  <a:schemeClr val="tx1"/>
                </a:solidFill>
                <a:effectLst>
                  <a:outerShdw blurRad="12700" dist="38100" dir="2700000" algn="tl" rotWithShape="0">
                    <a:schemeClr val="bg1">
                      <a:lumMod val="50000"/>
                    </a:schemeClr>
                  </a:outerShdw>
                </a:effectLst>
              </a:rPr>
              <a:t>cheliped</a:t>
            </a:r>
            <a:r>
              <a:rPr lang="en-US" sz="4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t>
            </a:r>
            <a:endPar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7031657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06800" y="2160589"/>
            <a:ext cx="6667500" cy="3800475"/>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5" name="Cloud Callout 4"/>
          <p:cNvSpPr/>
          <p:nvPr/>
        </p:nvSpPr>
        <p:spPr>
          <a:xfrm>
            <a:off x="4975668" y="876300"/>
            <a:ext cx="2669732" cy="18923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I’m hoping she’ll like my blue feet.</a:t>
            </a:r>
            <a:endParaRPr lang="en-US" sz="2400" dirty="0">
              <a:solidFill>
                <a:schemeClr val="tx1"/>
              </a:solidFill>
            </a:endParaRPr>
          </a:p>
        </p:txBody>
      </p:sp>
    </p:spTree>
    <p:extLst>
      <p:ext uri="{BB962C8B-B14F-4D97-AF65-F5344CB8AC3E}">
        <p14:creationId xmlns:p14="http://schemas.microsoft.com/office/powerpoint/2010/main" val="27241373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smtClean="0">
                <a:solidFill>
                  <a:schemeClr val="tx1"/>
                </a:solidFill>
              </a:rPr>
              <a:t>Cooperative </a:t>
            </a:r>
            <a:r>
              <a:rPr lang="en-US" b="1" u="sng" dirty="0">
                <a:solidFill>
                  <a:schemeClr val="tx1"/>
                </a:solidFill>
              </a:rPr>
              <a:t>behavior </a:t>
            </a:r>
            <a:r>
              <a:rPr lang="en-US" dirty="0">
                <a:solidFill>
                  <a:schemeClr val="tx1"/>
                </a:solidFill>
              </a:rPr>
              <a:t>tends to increase the fitness of the individual and the survival of the </a:t>
            </a:r>
            <a:r>
              <a:rPr lang="en-US" dirty="0" smtClean="0">
                <a:solidFill>
                  <a:schemeClr val="tx1"/>
                </a:solidFill>
              </a:rPr>
              <a:t>population. (Female naked mole rats will not </a:t>
            </a:r>
            <a:br>
              <a:rPr lang="en-US" dirty="0" smtClean="0">
                <a:solidFill>
                  <a:schemeClr val="tx1"/>
                </a:solidFill>
              </a:rPr>
            </a:br>
            <a:r>
              <a:rPr lang="en-US" dirty="0" smtClean="0">
                <a:solidFill>
                  <a:schemeClr val="tx1"/>
                </a:solidFill>
              </a:rPr>
              <a:t>reproduce </a:t>
            </a:r>
            <a:br>
              <a:rPr lang="en-US" dirty="0" smtClean="0">
                <a:solidFill>
                  <a:schemeClr val="tx1"/>
                </a:solidFill>
              </a:rPr>
            </a:br>
            <a:r>
              <a:rPr lang="en-US" dirty="0" smtClean="0">
                <a:solidFill>
                  <a:schemeClr val="tx1"/>
                </a:solidFill>
              </a:rPr>
              <a:t>to take care </a:t>
            </a:r>
            <a:br>
              <a:rPr lang="en-US" dirty="0" smtClean="0">
                <a:solidFill>
                  <a:schemeClr val="tx1"/>
                </a:solidFill>
              </a:rPr>
            </a:br>
            <a:r>
              <a:rPr lang="en-US" dirty="0" smtClean="0">
                <a:solidFill>
                  <a:schemeClr val="tx1"/>
                </a:solidFill>
              </a:rPr>
              <a:t>of the queen’s </a:t>
            </a:r>
            <a:br>
              <a:rPr lang="en-US" dirty="0" smtClean="0">
                <a:solidFill>
                  <a:schemeClr val="tx1"/>
                </a:solidFill>
              </a:rPr>
            </a:br>
            <a:r>
              <a:rPr lang="en-US" dirty="0" smtClean="0">
                <a:solidFill>
                  <a:schemeClr val="tx1"/>
                </a:solidFill>
              </a:rPr>
              <a:t>offspring. </a:t>
            </a:r>
            <a:endParaRPr lang="en-US" dirty="0"/>
          </a:p>
        </p:txBody>
      </p:sp>
      <p:pic>
        <p:nvPicPr>
          <p:cNvPr id="4" name="Content Placeholder 3"/>
          <p:cNvPicPr>
            <a:picLocks noGrp="1" noChangeAspect="1"/>
          </p:cNvPicPr>
          <p:nvPr>
            <p:ph idx="1"/>
          </p:nvPr>
        </p:nvPicPr>
        <p:blipFill rotWithShape="1">
          <a:blip r:embed="rId2"/>
          <a:srcRect l="4057" t="19716" r="-700" b="14032"/>
          <a:stretch/>
        </p:blipFill>
        <p:spPr>
          <a:xfrm>
            <a:off x="3619499" y="2159000"/>
            <a:ext cx="8768829" cy="4508500"/>
          </a:xfrm>
          <a:prstGeom prst="rect">
            <a:avLst/>
          </a:prstGeom>
        </p:spPr>
      </p:pic>
    </p:spTree>
    <p:extLst>
      <p:ext uri="{BB962C8B-B14F-4D97-AF65-F5344CB8AC3E}">
        <p14:creationId xmlns:p14="http://schemas.microsoft.com/office/powerpoint/2010/main" val="3124251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9018" t="2652" r="7692" b="4509"/>
          <a:stretch/>
        </p:blipFill>
        <p:spPr>
          <a:xfrm>
            <a:off x="342900" y="984249"/>
            <a:ext cx="7040034" cy="5885379"/>
          </a:xfrm>
          <a:prstGeom prst="rect">
            <a:avLst/>
          </a:prstGeom>
        </p:spPr>
      </p:pic>
      <p:sp>
        <p:nvSpPr>
          <p:cNvPr id="2" name="Title 1"/>
          <p:cNvSpPr>
            <a:spLocks noGrp="1"/>
          </p:cNvSpPr>
          <p:nvPr>
            <p:ph type="title"/>
          </p:nvPr>
        </p:nvSpPr>
        <p:spPr>
          <a:xfrm>
            <a:off x="127000" y="38100"/>
            <a:ext cx="11899900" cy="1892300"/>
          </a:xfrm>
        </p:spPr>
        <p:txBody>
          <a:bodyPr>
            <a:normAutofit/>
          </a:bodyPr>
          <a:lstStyle/>
          <a:p>
            <a:r>
              <a:rPr lang="en-US" b="1" u="sng" dirty="0" smtClean="0">
                <a:solidFill>
                  <a:schemeClr val="tx1"/>
                </a:solidFill>
              </a:rPr>
              <a:t>Altruistic behavior-</a:t>
            </a:r>
            <a:r>
              <a:rPr lang="en-US" dirty="0">
                <a:solidFill>
                  <a:schemeClr val="tx1"/>
                </a:solidFill>
              </a:rPr>
              <a:t> </a:t>
            </a:r>
            <a:r>
              <a:rPr lang="en-US" dirty="0" smtClean="0">
                <a:solidFill>
                  <a:schemeClr val="tx1"/>
                </a:solidFill>
              </a:rPr>
              <a:t>I’ll sacrifice myself to protect you</a:t>
            </a:r>
            <a:endParaRPr lang="en-US" dirty="0">
              <a:solidFill>
                <a:schemeClr val="tx1"/>
              </a:solidFill>
            </a:endParaRPr>
          </a:p>
        </p:txBody>
      </p:sp>
      <p:sp>
        <p:nvSpPr>
          <p:cNvPr id="3" name="Content Placeholder 2"/>
          <p:cNvSpPr>
            <a:spLocks noGrp="1"/>
          </p:cNvSpPr>
          <p:nvPr>
            <p:ph idx="1"/>
          </p:nvPr>
        </p:nvSpPr>
        <p:spPr/>
        <p:txBody>
          <a:bodyPr/>
          <a:lstStyle/>
          <a:p>
            <a:endParaRPr lang="en-US" dirty="0"/>
          </a:p>
        </p:txBody>
      </p:sp>
      <p:sp>
        <p:nvSpPr>
          <p:cNvPr id="5" name="Rounded Rectangular Callout 4"/>
          <p:cNvSpPr/>
          <p:nvPr/>
        </p:nvSpPr>
        <p:spPr>
          <a:xfrm>
            <a:off x="6076950" y="2355223"/>
            <a:ext cx="3670300" cy="190500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There’s a giant snake…run!!!</a:t>
            </a:r>
            <a:endParaRPr lang="en-US" sz="2800" b="1" dirty="0">
              <a:solidFill>
                <a:schemeClr val="tx1"/>
              </a:solidFill>
            </a:endParaRPr>
          </a:p>
        </p:txBody>
      </p:sp>
    </p:spTree>
    <p:extLst>
      <p:ext uri="{BB962C8B-B14F-4D97-AF65-F5344CB8AC3E}">
        <p14:creationId xmlns:p14="http://schemas.microsoft.com/office/powerpoint/2010/main" val="33931764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Timing and coordination of specific events are necessary for the normal development of an organism, and these everts are regulated by a variety of mechanisms.</a:t>
            </a:r>
            <a:br>
              <a:rPr lang="en-US" dirty="0">
                <a:solidFill>
                  <a:schemeClr val="tx1"/>
                </a:solidFill>
              </a:rPr>
            </a:br>
            <a:r>
              <a:rPr lang="en-US" dirty="0">
                <a:solidFill>
                  <a:schemeClr val="tx1"/>
                </a:solidFill>
              </a:rPr>
              <a:t>b. Induction of transcription factors during development results in sequential gene expression.</a:t>
            </a:r>
            <a:br>
              <a:rPr lang="en-US" dirty="0">
                <a:solidFill>
                  <a:schemeClr val="tx1"/>
                </a:solidFill>
              </a:rPr>
            </a:br>
            <a:r>
              <a:rPr lang="en-US" dirty="0">
                <a:solidFill>
                  <a:schemeClr val="tx1"/>
                </a:solidFill>
              </a:rPr>
              <a:t>    1. </a:t>
            </a:r>
            <a:r>
              <a:rPr lang="en-US" b="1" u="sng" dirty="0">
                <a:solidFill>
                  <a:schemeClr val="tx1"/>
                </a:solidFill>
              </a:rPr>
              <a:t>Homeotic genes </a:t>
            </a:r>
            <a:r>
              <a:rPr lang="en-US" dirty="0">
                <a:solidFill>
                  <a:schemeClr val="tx1"/>
                </a:solidFill>
              </a:rPr>
              <a:t>are involved in developmental patterns and sequences.</a:t>
            </a:r>
            <a:br>
              <a:rPr lang="en-US" dirty="0">
                <a:solidFill>
                  <a:schemeClr val="tx1"/>
                </a:solidFill>
              </a:rPr>
            </a:br>
            <a:r>
              <a:rPr lang="en-US" dirty="0">
                <a:solidFill>
                  <a:schemeClr val="tx1"/>
                </a:solidFill>
              </a:rPr>
              <a:t>    </a:t>
            </a:r>
            <a:br>
              <a:rPr lang="en-US" dirty="0">
                <a:solidFill>
                  <a:schemeClr val="tx1"/>
                </a:solidFill>
              </a:rPr>
            </a:br>
            <a:endParaRPr lang="en-US" dirty="0">
              <a:solidFill>
                <a:schemeClr val="tx1"/>
              </a:solidFill>
            </a:endParaRPr>
          </a:p>
        </p:txBody>
      </p:sp>
      <p:sp>
        <p:nvSpPr>
          <p:cNvPr id="3" name="Content Placeholder 2"/>
          <p:cNvSpPr>
            <a:spLocks noGrp="1"/>
          </p:cNvSpPr>
          <p:nvPr>
            <p:ph idx="1"/>
          </p:nvPr>
        </p:nvSpPr>
        <p:spPr>
          <a:xfrm flipV="1">
            <a:off x="677334" y="6041362"/>
            <a:ext cx="8596668" cy="181638"/>
          </a:xfrm>
        </p:spPr>
        <p:txBody>
          <a:bodyPr>
            <a:normAutofit fontScale="40000" lnSpcReduction="20000"/>
          </a:bodyPr>
          <a:lstStyle/>
          <a:p>
            <a:endParaRPr lang="en-US" dirty="0"/>
          </a:p>
        </p:txBody>
      </p:sp>
    </p:spTree>
    <p:extLst>
      <p:ext uri="{BB962C8B-B14F-4D97-AF65-F5344CB8AC3E}">
        <p14:creationId xmlns:p14="http://schemas.microsoft.com/office/powerpoint/2010/main" val="38559436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74758" y="279401"/>
            <a:ext cx="5864741" cy="6578599"/>
          </a:xfrm>
          <a:prstGeom prst="rect">
            <a:avLst/>
          </a:prstGeom>
        </p:spPr>
      </p:pic>
      <p:sp>
        <p:nvSpPr>
          <p:cNvPr id="2" name="Title 1"/>
          <p:cNvSpPr>
            <a:spLocks noGrp="1"/>
          </p:cNvSpPr>
          <p:nvPr>
            <p:ph type="title"/>
          </p:nvPr>
        </p:nvSpPr>
        <p:spPr/>
        <p:txBody>
          <a:bodyPr>
            <a:normAutofit fontScale="90000"/>
          </a:bodyPr>
          <a:lstStyle/>
          <a:p>
            <a:r>
              <a:rPr lang="en-US" b="1" u="sng" dirty="0" smtClean="0">
                <a:solidFill>
                  <a:schemeClr val="tx1"/>
                </a:solidFill>
              </a:rPr>
              <a:t>Homeotic genes </a:t>
            </a:r>
            <a:r>
              <a:rPr lang="en-US" dirty="0" smtClean="0">
                <a:solidFill>
                  <a:schemeClr val="tx1"/>
                </a:solidFill>
              </a:rPr>
              <a:t>that</a:t>
            </a:r>
            <a:br>
              <a:rPr lang="en-US" dirty="0" smtClean="0">
                <a:solidFill>
                  <a:schemeClr val="tx1"/>
                </a:solidFill>
              </a:rPr>
            </a:br>
            <a:r>
              <a:rPr lang="en-US" dirty="0" smtClean="0">
                <a:solidFill>
                  <a:schemeClr val="tx1"/>
                </a:solidFill>
              </a:rPr>
              <a:t>determine the body</a:t>
            </a:r>
            <a:br>
              <a:rPr lang="en-US" dirty="0" smtClean="0">
                <a:solidFill>
                  <a:schemeClr val="tx1"/>
                </a:solidFill>
              </a:rPr>
            </a:br>
            <a:r>
              <a:rPr lang="en-US" dirty="0" smtClean="0">
                <a:solidFill>
                  <a:schemeClr val="tx1"/>
                </a:solidFill>
              </a:rPr>
              <a:t>parts of a fruit fly</a:t>
            </a:r>
            <a:br>
              <a:rPr lang="en-US" dirty="0" smtClean="0">
                <a:solidFill>
                  <a:schemeClr val="tx1"/>
                </a:solidFill>
              </a:rPr>
            </a:br>
            <a:r>
              <a:rPr lang="en-US" dirty="0" smtClean="0">
                <a:solidFill>
                  <a:schemeClr val="tx1"/>
                </a:solidFill>
              </a:rPr>
              <a:t>embryo</a:t>
            </a:r>
            <a:endParaRPr lang="en-US" dirty="0">
              <a:solidFill>
                <a:schemeClr val="tx1"/>
              </a:solidFill>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5937003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2300"/>
            <a:ext cx="9528002" cy="1320800"/>
          </a:xfrm>
        </p:spPr>
        <p:txBody>
          <a:bodyPr>
            <a:normAutofit fontScale="90000"/>
          </a:bodyPr>
          <a:lstStyle/>
          <a:p>
            <a:r>
              <a:rPr lang="en-US" dirty="0">
                <a:solidFill>
                  <a:schemeClr val="tx1"/>
                </a:solidFill>
              </a:rPr>
              <a:t>2. </a:t>
            </a:r>
            <a:r>
              <a:rPr lang="en-US" b="1" u="sng" dirty="0">
                <a:solidFill>
                  <a:schemeClr val="tx1"/>
                </a:solidFill>
              </a:rPr>
              <a:t>Embryonic induction </a:t>
            </a:r>
            <a:r>
              <a:rPr lang="en-US" dirty="0">
                <a:solidFill>
                  <a:schemeClr val="tx1"/>
                </a:solidFill>
              </a:rPr>
              <a:t>in </a:t>
            </a:r>
            <a:r>
              <a:rPr lang="en-US" dirty="0" smtClean="0">
                <a:solidFill>
                  <a:schemeClr val="tx1"/>
                </a:solidFill>
              </a:rPr>
              <a:t/>
            </a:r>
            <a:br>
              <a:rPr lang="en-US" dirty="0" smtClean="0">
                <a:solidFill>
                  <a:schemeClr val="tx1"/>
                </a:solidFill>
              </a:rPr>
            </a:br>
            <a:r>
              <a:rPr lang="en-US" dirty="0" smtClean="0">
                <a:solidFill>
                  <a:schemeClr val="tx1"/>
                </a:solidFill>
              </a:rPr>
              <a:t>development </a:t>
            </a:r>
            <a:r>
              <a:rPr lang="en-US" dirty="0">
                <a:solidFill>
                  <a:schemeClr val="tx1"/>
                </a:solidFill>
              </a:rPr>
              <a:t>results in the correct </a:t>
            </a:r>
            <a:r>
              <a:rPr lang="en-US" dirty="0" smtClean="0">
                <a:solidFill>
                  <a:schemeClr val="tx1"/>
                </a:solidFill>
              </a:rPr>
              <a:t/>
            </a:r>
            <a:br>
              <a:rPr lang="en-US" dirty="0" smtClean="0">
                <a:solidFill>
                  <a:schemeClr val="tx1"/>
                </a:solidFill>
              </a:rPr>
            </a:br>
            <a:r>
              <a:rPr lang="en-US" dirty="0" smtClean="0">
                <a:solidFill>
                  <a:schemeClr val="tx1"/>
                </a:solidFill>
              </a:rPr>
              <a:t>timing </a:t>
            </a:r>
            <a:r>
              <a:rPr lang="en-US" dirty="0">
                <a:solidFill>
                  <a:schemeClr val="tx1"/>
                </a:solidFill>
              </a:rPr>
              <a:t>of events.</a:t>
            </a:r>
          </a:p>
        </p:txBody>
      </p:sp>
      <p:sp>
        <p:nvSpPr>
          <p:cNvPr id="3" name="Content Placeholder 2"/>
          <p:cNvSpPr>
            <a:spLocks noGrp="1"/>
          </p:cNvSpPr>
          <p:nvPr>
            <p:ph idx="1"/>
          </p:nvPr>
        </p:nvSpPr>
        <p:spPr/>
        <p:txBody>
          <a:bodyPr>
            <a:normAutofit/>
          </a:bodyPr>
          <a:lstStyle/>
          <a:p>
            <a:r>
              <a:rPr lang="en-US" sz="2800" dirty="0" smtClean="0"/>
              <a:t>One group of embryonic cells </a:t>
            </a:r>
          </a:p>
          <a:p>
            <a:pPr marL="0" indent="0">
              <a:buNone/>
            </a:pPr>
            <a:r>
              <a:rPr lang="en-US" sz="2800" dirty="0" smtClean="0"/>
              <a:t>influences the development of </a:t>
            </a:r>
          </a:p>
          <a:p>
            <a:pPr marL="0" indent="0">
              <a:buNone/>
            </a:pPr>
            <a:r>
              <a:rPr lang="en-US" sz="2800" dirty="0" smtClean="0"/>
              <a:t>another, usually causing changes in </a:t>
            </a:r>
          </a:p>
          <a:p>
            <a:pPr marL="0" indent="0">
              <a:buNone/>
            </a:pPr>
            <a:r>
              <a:rPr lang="en-US" sz="2800" dirty="0" smtClean="0"/>
              <a:t>gene expression. </a:t>
            </a:r>
            <a:endParaRPr lang="en-US" sz="2800" dirty="0"/>
          </a:p>
        </p:txBody>
      </p:sp>
      <p:pic>
        <p:nvPicPr>
          <p:cNvPr id="4" name="Picture 3"/>
          <p:cNvPicPr>
            <a:picLocks noChangeAspect="1"/>
          </p:cNvPicPr>
          <p:nvPr/>
        </p:nvPicPr>
        <p:blipFill>
          <a:blip r:embed="rId2"/>
          <a:stretch>
            <a:fillRect/>
          </a:stretch>
        </p:blipFill>
        <p:spPr>
          <a:xfrm>
            <a:off x="6458135" y="0"/>
            <a:ext cx="5733866" cy="5156200"/>
          </a:xfrm>
          <a:prstGeom prst="rect">
            <a:avLst/>
          </a:prstGeom>
        </p:spPr>
      </p:pic>
    </p:spTree>
    <p:extLst>
      <p:ext uri="{BB962C8B-B14F-4D97-AF65-F5344CB8AC3E}">
        <p14:creationId xmlns:p14="http://schemas.microsoft.com/office/powerpoint/2010/main" val="74768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9682" t="2028" r="8299" b="4841"/>
          <a:stretch/>
        </p:blipFill>
        <p:spPr>
          <a:xfrm>
            <a:off x="889000" y="0"/>
            <a:ext cx="7948666" cy="67691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789549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8900"/>
            <a:ext cx="9274002" cy="1841500"/>
          </a:xfrm>
        </p:spPr>
        <p:txBody>
          <a:bodyPr>
            <a:normAutofit fontScale="90000"/>
          </a:bodyPr>
          <a:lstStyle/>
          <a:p>
            <a:r>
              <a:rPr lang="en-US" b="1" dirty="0">
                <a:solidFill>
                  <a:schemeClr val="tx1"/>
                </a:solidFill>
              </a:rPr>
              <a:t>There is a relationship between metabolic rate per unit body mass and the size of multicellular organisms — generally, the smaller the organism, the higher the metabolic rate. </a:t>
            </a:r>
          </a:p>
        </p:txBody>
      </p:sp>
      <p:sp>
        <p:nvSpPr>
          <p:cNvPr id="3" name="Content Placeholder 2"/>
          <p:cNvSpPr>
            <a:spLocks noGrp="1"/>
          </p:cNvSpPr>
          <p:nvPr>
            <p:ph idx="1"/>
          </p:nvPr>
        </p:nvSpPr>
        <p:spPr/>
        <p:txBody>
          <a:bodyPr/>
          <a:lstStyle/>
          <a:p>
            <a:endParaRPr lang="en-US" dirty="0" smtClean="0"/>
          </a:p>
          <a:p>
            <a:endParaRPr lang="en-US" dirty="0"/>
          </a:p>
          <a:p>
            <a:r>
              <a:rPr lang="en-US" altLang="en-US" sz="3200" b="1" dirty="0"/>
              <a:t>Metabolic rate </a:t>
            </a:r>
            <a:r>
              <a:rPr lang="en-US" altLang="en-US" sz="3200" dirty="0"/>
              <a:t>is the amount of energy an animal uses in a unit of time</a:t>
            </a:r>
          </a:p>
          <a:p>
            <a:endParaRPr lang="en-US" dirty="0"/>
          </a:p>
        </p:txBody>
      </p:sp>
    </p:spTree>
    <p:extLst>
      <p:ext uri="{BB962C8B-B14F-4D97-AF65-F5344CB8AC3E}">
        <p14:creationId xmlns:p14="http://schemas.microsoft.com/office/powerpoint/2010/main" val="6149487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2" name="Rectangle 2"/>
          <p:cNvSpPr>
            <a:spLocks noGrp="1" noChangeArrowheads="1"/>
          </p:cNvSpPr>
          <p:nvPr>
            <p:ph type="title"/>
          </p:nvPr>
        </p:nvSpPr>
        <p:spPr>
          <a:xfrm>
            <a:off x="1600200" y="76200"/>
            <a:ext cx="8534400" cy="503238"/>
          </a:xfrm>
        </p:spPr>
        <p:txBody>
          <a:bodyPr>
            <a:normAutofit fontScale="90000"/>
          </a:bodyPr>
          <a:lstStyle/>
          <a:p>
            <a:r>
              <a:rPr lang="en-US" altLang="en-US" dirty="0">
                <a:solidFill>
                  <a:schemeClr val="tx1"/>
                </a:solidFill>
              </a:rPr>
              <a:t>Size and Metabolic Rate</a:t>
            </a:r>
            <a:endParaRPr lang="en-US" altLang="en-US" b="0" dirty="0">
              <a:solidFill>
                <a:schemeClr val="tx1"/>
              </a:solidFill>
            </a:endParaRPr>
          </a:p>
        </p:txBody>
      </p:sp>
      <p:sp>
        <p:nvSpPr>
          <p:cNvPr id="988163" name="Rectangle 3"/>
          <p:cNvSpPr>
            <a:spLocks noGrp="1" noChangeArrowheads="1"/>
          </p:cNvSpPr>
          <p:nvPr>
            <p:ph type="body" idx="1"/>
          </p:nvPr>
        </p:nvSpPr>
        <p:spPr>
          <a:xfrm>
            <a:off x="508000" y="1184274"/>
            <a:ext cx="9659938" cy="5365751"/>
          </a:xfrm>
        </p:spPr>
        <p:txBody>
          <a:bodyPr>
            <a:normAutofit/>
          </a:bodyPr>
          <a:lstStyle/>
          <a:p>
            <a:r>
              <a:rPr lang="en-US" altLang="en-US" sz="3000" dirty="0"/>
              <a:t>Metabolic rate per gram is inversely related to body size among similar animals</a:t>
            </a:r>
          </a:p>
          <a:p>
            <a:r>
              <a:rPr lang="en-US" altLang="en-US" sz="3000" dirty="0" smtClean="0"/>
              <a:t>The </a:t>
            </a:r>
            <a:r>
              <a:rPr lang="en-US" altLang="en-US" sz="3000" dirty="0"/>
              <a:t>higher metabolic rate of smaller animals leads to a higher oxygen delivery rate, breathing rate, heart rate, and greater (relative) blood volume, compared with a larger </a:t>
            </a:r>
            <a:r>
              <a:rPr lang="en-US" altLang="en-US" sz="3000" dirty="0" smtClean="0"/>
              <a:t>animal</a:t>
            </a:r>
            <a:endParaRPr lang="en-US" altLang="en-US" sz="3000" dirty="0"/>
          </a:p>
          <a:p>
            <a:r>
              <a:rPr lang="en-US" altLang="en-US" sz="3000" dirty="0"/>
              <a:t>Basal metabolic rate (BMR) is the metabolic rate of an endotherm at rest at a “comfortable” temperature</a:t>
            </a:r>
          </a:p>
          <a:p>
            <a:endParaRPr lang="en-US" altLang="en-US" sz="3000" dirty="0"/>
          </a:p>
        </p:txBody>
      </p:sp>
      <p:sp>
        <p:nvSpPr>
          <p:cNvPr id="988164" name="Line 4"/>
          <p:cNvSpPr>
            <a:spLocks noChangeShapeType="1"/>
          </p:cNvSpPr>
          <p:nvPr/>
        </p:nvSpPr>
        <p:spPr bwMode="auto">
          <a:xfrm>
            <a:off x="1757363" y="6553200"/>
            <a:ext cx="8534400" cy="0"/>
          </a:xfrm>
          <a:prstGeom prst="line">
            <a:avLst/>
          </a:prstGeom>
          <a:noFill/>
          <a:ln w="254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8165" name="Text Box 5"/>
          <p:cNvSpPr txBox="1">
            <a:spLocks noChangeArrowheads="1"/>
          </p:cNvSpPr>
          <p:nvPr/>
        </p:nvSpPr>
        <p:spPr bwMode="auto">
          <a:xfrm>
            <a:off x="1643063" y="6556375"/>
            <a:ext cx="5486400" cy="260350"/>
          </a:xfrm>
          <a:prstGeom prst="rect">
            <a:avLst/>
          </a:prstGeom>
          <a:noFill/>
          <a:ln>
            <a:noFill/>
          </a:ln>
          <a:effectLst/>
          <a:extLst>
            <a:ext uri="{909E8E84-426E-40DD-AFC4-6F175D3DCCD1}">
              <a14:hiddenFill xmlns:a14="http://schemas.microsoft.com/office/drawing/2010/main">
                <a:solidFill>
                  <a:srgbClr val="B7DAB8"/>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nchor="b">
            <a:spAutoFit/>
          </a:bodyPr>
          <a:lstStyle/>
          <a:p>
            <a:r>
              <a:rPr lang="en-US" altLang="en-US" sz="1100">
                <a:solidFill>
                  <a:srgbClr val="000000"/>
                </a:solidFill>
                <a:latin typeface="Times New Roman" panose="02020603050405020304" pitchFamily="18" charset="0"/>
              </a:rPr>
              <a:t>Copyright © 2008 Pearson Education, Inc., publishing as Pearson Benjamin Cummings</a:t>
            </a:r>
          </a:p>
        </p:txBody>
      </p:sp>
      <p:sp>
        <p:nvSpPr>
          <p:cNvPr id="988166" name="Line 6"/>
          <p:cNvSpPr>
            <a:spLocks noChangeShapeType="1"/>
          </p:cNvSpPr>
          <p:nvPr/>
        </p:nvSpPr>
        <p:spPr bwMode="auto">
          <a:xfrm>
            <a:off x="1752600" y="990600"/>
            <a:ext cx="8534400" cy="0"/>
          </a:xfrm>
          <a:prstGeom prst="line">
            <a:avLst/>
          </a:prstGeom>
          <a:noFill/>
          <a:ln w="508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52770397"/>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1879</TotalTime>
  <Words>671</Words>
  <Application>Microsoft Office PowerPoint</Application>
  <PresentationFormat>Widescreen</PresentationFormat>
  <Paragraphs>84</Paragraphs>
  <Slides>67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Berlin Sans FB Demi</vt:lpstr>
      <vt:lpstr>Times New Roman</vt:lpstr>
      <vt:lpstr>Trebuchet MS</vt:lpstr>
      <vt:lpstr>Wingdings 3</vt:lpstr>
      <vt:lpstr>Facet</vt:lpstr>
      <vt:lpstr>PLANTS AND ANIMALS</vt:lpstr>
      <vt:lpstr>HEART CHAMBERS –  Animals have different  numbers of chambers   Fish have 2-chambered hearts</vt:lpstr>
      <vt:lpstr>PowerPoint Presentation</vt:lpstr>
      <vt:lpstr>Organisms use various  strategies to regulate  body  temperature and  metabolism.  Thermoregulation  is the process by  which animals  maintain an internal  temperature within  a tolerable range </vt:lpstr>
      <vt:lpstr>Endothermy and Ectothermy</vt:lpstr>
      <vt:lpstr>PowerPoint Presentation</vt:lpstr>
      <vt:lpstr>PowerPoint Presentation</vt:lpstr>
      <vt:lpstr>There is a relationship between metabolic rate per unit body mass and the size of multicellular organisms — generally, the smaller the organism, the higher the metabolic rate. </vt:lpstr>
      <vt:lpstr>Size and Metabolic Rate</vt:lpstr>
      <vt:lpstr>PowerPoint Presentation</vt:lpstr>
      <vt:lpstr>As cells increase in volume, the relative surface area decreases and demand for material resources increases; more cellular structures are necessary to adequately exchange materials and energy with  the environment. These limitations restrict cell size. </vt:lpstr>
      <vt:lpstr>Examples</vt:lpstr>
      <vt:lpstr>PowerPoint Presentation</vt:lpstr>
      <vt:lpstr>Organisms also have feedback mechanisms that maintain dynamic homeostasis by allowing them to respond to changes in their internal and external environments.   Negative feedback loops maintain optimal internal environments, and positive feedback mechanisms amplify responses. </vt:lpstr>
      <vt:lpstr>.  Negative feedback mechanisms maintain dynamic homeostasis for a particular condition (variable) by regulating physiological processes, returning the changing condition back to its target set point.    </vt:lpstr>
      <vt:lpstr>For example:  Operons in bacteria</vt:lpstr>
      <vt:lpstr>Temperature  regulation in animals</vt:lpstr>
      <vt:lpstr>Blood glucose concentration</vt:lpstr>
      <vt:lpstr>PowerPoint Presentation</vt:lpstr>
      <vt:lpstr>PowerPoint Presentation</vt:lpstr>
      <vt:lpstr>Positive feedback mechanisms amplify responses and processes in biological organisms. The variable initiating the response is moved farther away from the initial set-point. Amplification occurs when the stimulus is further activated which, in turn, initiates an additional response that produces system change. </vt:lpstr>
      <vt:lpstr>For example: Labor during  childbirth</vt:lpstr>
      <vt:lpstr>Another example of positive feedback: Ripening of fruit </vt:lpstr>
      <vt:lpstr>Alteration in the mechanisms of feedback often results in deleterious consequences.</vt:lpstr>
      <vt:lpstr>Organisms respond to changes  in their environment through  behavioral and physiological  mechanisms.</vt:lpstr>
      <vt:lpstr>PowerPoint Presentation</vt:lpstr>
      <vt:lpstr>NOTE: Don’t confuse photoperiodism with phototropism!</vt:lpstr>
      <vt:lpstr>PowerPoint Presentation</vt:lpstr>
      <vt:lpstr>PowerPoint Presentation</vt:lpstr>
      <vt:lpstr>PowerPoint Presentation</vt:lpstr>
      <vt:lpstr>Organisms have various  mechanisms for obtaining  nutrients and eliminating  wastes.</vt:lpstr>
      <vt:lpstr>A hydra has one opening of its digestive system, so food and wastes use the same opening (two-way digestion)</vt:lpstr>
      <vt:lpstr>An earthworm has a separate opening for food waste (one way digestion)</vt:lpstr>
      <vt:lpstr>PowerPoint Presentation</vt:lpstr>
      <vt:lpstr>PowerPoint Presentation</vt:lpstr>
      <vt:lpstr>PowerPoint Presentation</vt:lpstr>
      <vt:lpstr>PowerPoint Presentation</vt:lpstr>
      <vt:lpstr>PowerPoint Presentation</vt:lpstr>
      <vt:lpstr>Animals eat protein and the amino groups broken off amino acids are toxic. Fish excrete it as ammonia. Mammals excrete it as urea. Reptiles and birds excrete it as uric acid. </vt:lpstr>
      <vt:lpstr>A flatworm has nephridia to excrete waste</vt:lpstr>
      <vt:lpstr>So do earthworms</vt:lpstr>
      <vt:lpstr>Humans have kidneys to get rid of urea</vt:lpstr>
      <vt:lpstr>PowerPoint Presentation</vt:lpstr>
      <vt:lpstr>Urea is filtered from the blood in microscopic tubes called nephrons in  the human kidney. Osmotic balance of blood is also  regulated there.   </vt:lpstr>
      <vt:lpstr>Individuals can act on information and communicate it to others.  1.   Innate behaviors are behaviors that are inherited.   </vt:lpstr>
      <vt:lpstr> 2.   Learning occurs through interactions with the environment and other organisms.</vt:lpstr>
      <vt:lpstr>Konrad Lorenz - Often considered  the founder of ethology (science of  animal behavior) Studied imprinting. The geese in the photo imprinted on  Lorenz’s boots when they  hatched and followed them around  like they would follow their mother. </vt:lpstr>
      <vt:lpstr>Animals communicate by using pheromones, a chemical  substance produced and released  into the environment by an animal,  especially a mammal or an insect,  affecting the behavior or  physiology of others of its species. </vt:lpstr>
      <vt:lpstr>Signals released by one cell type can travel long distances to target cells of another cell type.   1. Endocrine signals are produced by endocrine cells that release signaling molecules, which are specific and can travel long distances through the blood to reach all parts of the body.    </vt:lpstr>
      <vt:lpstr>Examples:   •  Insulin   •  Human growth hormone   •  Thyroid hormones   •  Testosterone                                 •  Estrogen</vt:lpstr>
      <vt:lpstr>PowerPoint Presentation</vt:lpstr>
      <vt:lpstr>PowerPoint Presentation</vt:lpstr>
      <vt:lpstr>PowerPoint Presentation</vt:lpstr>
      <vt:lpstr>PowerPoint Presentation</vt:lpstr>
      <vt:lpstr>Communication occurs through various mechanisms.   Living systems have a variety of signal behaviors or cues that produce changes in the behavior of other organisms and can result in differential reproductive success.    </vt:lpstr>
      <vt:lpstr>Examples:   •  Herbivory responses   •  Territorial marking in mammals   •  Coloration in flowers</vt:lpstr>
      <vt:lpstr>Animals use visual, audible, tactile,  electrical and chemical signals to indicate dominance, find food, establish territory  and ensure reproductive success.    </vt:lpstr>
      <vt:lpstr>Examples:   •  Bee dances   •  Birds songs   •  Territorial marking in mammals   •  Pack behavior in animals   •  Herd, flock, and schooling behavior in animals   •  Predator warning   •  Colony and swarming behavior in insects   •  Coloration</vt:lpstr>
      <vt:lpstr>Fruit fly courtship behavior</vt:lpstr>
      <vt:lpstr>Waggle dance by bees to tell other members of the hive where to find nectar</vt:lpstr>
      <vt:lpstr>PowerPoint Presentation</vt:lpstr>
      <vt:lpstr>PowerPoint Presentation</vt:lpstr>
      <vt:lpstr>Cooperative behavior tends to increase the fitness of the individual and the survival of the population. (Female naked mole rats will not  reproduce  to take care  of the queen’s  offspring. </vt:lpstr>
      <vt:lpstr>Altruistic behavior- I’ll sacrifice myself to protect you</vt:lpstr>
      <vt:lpstr>Timing and coordination of specific events are necessary for the normal development of an organism, and these everts are regulated by a variety of mechanisms. b. Induction of transcription factors during development results in sequential gene expression.     1. Homeotic genes are involved in developmental patterns and sequences.      </vt:lpstr>
      <vt:lpstr>Homeotic genes that determine the body parts of a fruit fly embryo</vt:lpstr>
      <vt:lpstr>2. Embryonic induction in  development results in the correct  timing of events.</vt:lpstr>
    </vt:vector>
  </TitlesOfParts>
  <Company>Charlotte Mecklenburg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PLANTS AND ANIMALS</dc:title>
  <dc:creator>Melton, Reva F.</dc:creator>
  <cp:lastModifiedBy>Melton, Reva F.</cp:lastModifiedBy>
  <cp:revision>25</cp:revision>
  <dcterms:created xsi:type="dcterms:W3CDTF">2019-04-26T18:32:50Z</dcterms:created>
  <dcterms:modified xsi:type="dcterms:W3CDTF">2019-04-30T18:18:17Z</dcterms:modified>
</cp:coreProperties>
</file>