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FEC-572E-4C7E-938B-76234B59B56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D870-1B82-4DB9-9F46-0C6F8E5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FEC-572E-4C7E-938B-76234B59B56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D870-1B82-4DB9-9F46-0C6F8E5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1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FEC-572E-4C7E-938B-76234B59B56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D870-1B82-4DB9-9F46-0C6F8E5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2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FEC-572E-4C7E-938B-76234B59B56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D870-1B82-4DB9-9F46-0C6F8E5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FEC-572E-4C7E-938B-76234B59B56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D870-1B82-4DB9-9F46-0C6F8E5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3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FEC-572E-4C7E-938B-76234B59B56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D870-1B82-4DB9-9F46-0C6F8E5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1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FEC-572E-4C7E-938B-76234B59B56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D870-1B82-4DB9-9F46-0C6F8E5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9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FEC-572E-4C7E-938B-76234B59B56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D870-1B82-4DB9-9F46-0C6F8E5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0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FEC-572E-4C7E-938B-76234B59B56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D870-1B82-4DB9-9F46-0C6F8E5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6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FEC-572E-4C7E-938B-76234B59B56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D870-1B82-4DB9-9F46-0C6F8E5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7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6FEC-572E-4C7E-938B-76234B59B56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D870-1B82-4DB9-9F46-0C6F8E5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6FEC-572E-4C7E-938B-76234B59B56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D870-1B82-4DB9-9F46-0C6F8E5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1"/>
            <a:ext cx="9144000" cy="2514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Photosynthesis VS </a:t>
            </a:r>
            <a:br>
              <a:rPr lang="en-US" b="1" dirty="0" smtClean="0"/>
            </a:br>
            <a:r>
              <a:rPr lang="en-US" b="1" dirty="0" smtClean="0"/>
              <a:t>Cellular Respiration</a:t>
            </a:r>
            <a:br>
              <a:rPr lang="en-US" b="1" dirty="0" smtClean="0"/>
            </a:br>
            <a:r>
              <a:rPr lang="en-US" b="1" dirty="0" smtClean="0"/>
              <a:t>Foldable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2650886"/>
            <a:ext cx="7480300" cy="40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185904"/>
            <a:ext cx="4584700" cy="66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1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PURPOSE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              PHOTOSYNTHESIS		</a:t>
            </a:r>
            <a:r>
              <a:rPr lang="en-US" b="1" dirty="0"/>
              <a:t> </a:t>
            </a:r>
            <a:r>
              <a:rPr lang="en-US" b="1" dirty="0" smtClean="0"/>
              <a:t>                  CELLULAR RESPIRATION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000" b="1" dirty="0" smtClean="0"/>
              <a:t>    Use light energy to convert			Release energy from</a:t>
            </a:r>
          </a:p>
          <a:p>
            <a:pPr marL="0" indent="0">
              <a:buNone/>
            </a:pPr>
            <a:r>
              <a:rPr lang="en-US" sz="3000" b="1" dirty="0"/>
              <a:t>w</a:t>
            </a:r>
            <a:r>
              <a:rPr lang="en-US" sz="3000" b="1" dirty="0" smtClean="0"/>
              <a:t>ater (H</a:t>
            </a:r>
            <a:r>
              <a:rPr lang="en-US" sz="3000" b="1" baseline="-25000" dirty="0" smtClean="0"/>
              <a:t>2</a:t>
            </a:r>
            <a:r>
              <a:rPr lang="en-US" sz="3000" b="1" dirty="0" smtClean="0"/>
              <a:t>O) and carbon dioxide                       glucose by breaking </a:t>
            </a:r>
          </a:p>
          <a:p>
            <a:pPr marL="0" indent="0">
              <a:buNone/>
            </a:pPr>
            <a:r>
              <a:rPr lang="en-US" sz="3000" b="1" dirty="0" smtClean="0"/>
              <a:t>(CO</a:t>
            </a:r>
            <a:r>
              <a:rPr lang="en-US" sz="3000" b="1" baseline="-25000" dirty="0" smtClean="0"/>
              <a:t>2</a:t>
            </a:r>
            <a:r>
              <a:rPr lang="en-US" sz="3000" b="1" dirty="0" smtClean="0"/>
              <a:t>) into carbohydrates, such                         it down into useable</a:t>
            </a:r>
          </a:p>
          <a:p>
            <a:pPr marL="0" indent="0">
              <a:buNone/>
            </a:pPr>
            <a:r>
              <a:rPr lang="en-US" sz="3000" b="1" dirty="0" smtClean="0"/>
              <a:t>                 as glucose                                            energy in a molecule	</a:t>
            </a:r>
          </a:p>
          <a:p>
            <a:pPr marL="0" indent="0">
              <a:buNone/>
            </a:pPr>
            <a:r>
              <a:rPr lang="en-US" sz="3000" b="1" dirty="0"/>
              <a:t>	</a:t>
            </a:r>
            <a:r>
              <a:rPr lang="en-US" sz="3000" b="1" dirty="0" smtClean="0"/>
              <a:t>						     called adenosine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                                                                                 triphosphate (ATP)  </a:t>
            </a:r>
          </a:p>
        </p:txBody>
      </p:sp>
      <p:cxnSp>
        <p:nvCxnSpPr>
          <p:cNvPr id="5" name="Straight Connector 4"/>
          <p:cNvCxnSpPr>
            <a:stCxn id="3" idx="0"/>
            <a:endCxn id="3" idx="2"/>
          </p:cNvCxnSpPr>
          <p:nvPr/>
        </p:nvCxnSpPr>
        <p:spPr>
          <a:xfrm>
            <a:off x="6096000" y="1825625"/>
            <a:ext cx="0" cy="4351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-304800"/>
            <a:ext cx="10515600" cy="10286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SITE OF</a:t>
            </a:r>
            <a:br>
              <a:rPr lang="en-US" b="1" dirty="0" smtClean="0"/>
            </a:br>
            <a:r>
              <a:rPr lang="en-US" sz="2800" b="1" dirty="0" smtClean="0"/>
              <a:t>PHOTOSYNTHESIS                        CELL RESPIRATION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225180"/>
              </p:ext>
            </p:extLst>
          </p:nvPr>
        </p:nvGraphicFramePr>
        <p:xfrm>
          <a:off x="0" y="1257300"/>
          <a:ext cx="12065000" cy="443229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032500">
                  <a:extLst>
                    <a:ext uri="{9D8B030D-6E8A-4147-A177-3AD203B41FA5}">
                      <a16:colId xmlns:a16="http://schemas.microsoft.com/office/drawing/2014/main" val="1226966438"/>
                    </a:ext>
                  </a:extLst>
                </a:gridCol>
                <a:gridCol w="6032500">
                  <a:extLst>
                    <a:ext uri="{9D8B030D-6E8A-4147-A177-3AD203B41FA5}">
                      <a16:colId xmlns:a16="http://schemas.microsoft.com/office/drawing/2014/main" val="3271575770"/>
                    </a:ext>
                  </a:extLst>
                </a:gridCol>
              </a:tblGrid>
              <a:tr h="44322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CHLOROPLAST</a:t>
                      </a:r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MITOCHONDRIA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91584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921668"/>
            <a:ext cx="4531858" cy="3408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75" r="5956"/>
          <a:stretch/>
        </p:blipFill>
        <p:spPr>
          <a:xfrm>
            <a:off x="5687558" y="1853408"/>
            <a:ext cx="5862462" cy="3436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5700" y="5791200"/>
            <a:ext cx="4531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OCCURS IN PLANTS, ALGAE </a:t>
            </a:r>
          </a:p>
          <a:p>
            <a:r>
              <a:rPr lang="en-US" sz="2800" b="1" dirty="0" smtClean="0"/>
              <a:t>    AND SOME BACTERIA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000" y="5791200"/>
            <a:ext cx="622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OCCURS IN ALL ORGANISMS, INCLUDING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HETEROTROPHS AND AUTOTROPHS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87558" y="698500"/>
            <a:ext cx="0" cy="6159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09551"/>
            <a:ext cx="10998200" cy="9905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EQUATION</a:t>
            </a:r>
            <a:br>
              <a:rPr lang="en-US" b="1" dirty="0" smtClean="0"/>
            </a:br>
            <a:r>
              <a:rPr lang="en-US" b="1" dirty="0" smtClean="0"/>
              <a:t>PHOTOSYNTHESIS                  CELLULAR RESPIRATION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264106"/>
              </p:ext>
            </p:extLst>
          </p:nvPr>
        </p:nvGraphicFramePr>
        <p:xfrm>
          <a:off x="0" y="1524000"/>
          <a:ext cx="12369800" cy="57912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184900">
                  <a:extLst>
                    <a:ext uri="{9D8B030D-6E8A-4147-A177-3AD203B41FA5}">
                      <a16:colId xmlns:a16="http://schemas.microsoft.com/office/drawing/2014/main" val="343511612"/>
                    </a:ext>
                  </a:extLst>
                </a:gridCol>
                <a:gridCol w="6184900">
                  <a:extLst>
                    <a:ext uri="{9D8B030D-6E8A-4147-A177-3AD203B41FA5}">
                      <a16:colId xmlns:a16="http://schemas.microsoft.com/office/drawing/2014/main" val="3729398009"/>
                    </a:ext>
                  </a:extLst>
                </a:gridCol>
              </a:tblGrid>
              <a:tr h="5791200">
                <a:tc>
                  <a:txBody>
                    <a:bodyPr/>
                    <a:lstStyle/>
                    <a:p>
                      <a:endParaRPr lang="en-US" sz="3500" dirty="0" smtClean="0"/>
                    </a:p>
                    <a:p>
                      <a:r>
                        <a:rPr lang="en-US" sz="3500" dirty="0" smtClean="0"/>
                        <a:t>6 H</a:t>
                      </a:r>
                      <a:r>
                        <a:rPr lang="en-US" sz="3500" baseline="-25000" dirty="0" smtClean="0"/>
                        <a:t>2</a:t>
                      </a:r>
                      <a:r>
                        <a:rPr lang="en-US" sz="3500" dirty="0" smtClean="0"/>
                        <a:t>0</a:t>
                      </a:r>
                      <a:r>
                        <a:rPr lang="en-US" sz="3500" baseline="0" dirty="0" smtClean="0"/>
                        <a:t> + 6 CO</a:t>
                      </a:r>
                      <a:r>
                        <a:rPr lang="en-US" sz="3500" baseline="-25000" dirty="0" smtClean="0"/>
                        <a:t>2</a:t>
                      </a:r>
                      <a:r>
                        <a:rPr lang="en-US" sz="3500" baseline="0" dirty="0" smtClean="0"/>
                        <a:t> </a:t>
                      </a:r>
                      <a:r>
                        <a:rPr lang="en-US" sz="3500" baseline="0" dirty="0" smtClean="0">
                          <a:sym typeface="Wingdings" panose="05000000000000000000" pitchFamily="2" charset="2"/>
                        </a:rPr>
                        <a:t> C</a:t>
                      </a:r>
                      <a:r>
                        <a:rPr lang="en-US" sz="3500" baseline="-25000" dirty="0" smtClean="0">
                          <a:sym typeface="Wingdings" panose="05000000000000000000" pitchFamily="2" charset="2"/>
                        </a:rPr>
                        <a:t>6</a:t>
                      </a:r>
                      <a:r>
                        <a:rPr lang="en-US" sz="3500" baseline="0" dirty="0" smtClean="0"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en-US" sz="3500" baseline="-25000" dirty="0" smtClean="0">
                          <a:sym typeface="Wingdings" panose="05000000000000000000" pitchFamily="2" charset="2"/>
                        </a:rPr>
                        <a:t>12</a:t>
                      </a:r>
                      <a:r>
                        <a:rPr lang="en-US" sz="3500" baseline="0" dirty="0" smtClean="0">
                          <a:sym typeface="Wingdings" panose="05000000000000000000" pitchFamily="2" charset="2"/>
                        </a:rPr>
                        <a:t>O</a:t>
                      </a:r>
                      <a:r>
                        <a:rPr lang="en-US" sz="3500" baseline="-25000" dirty="0" smtClean="0">
                          <a:sym typeface="Wingdings" panose="05000000000000000000" pitchFamily="2" charset="2"/>
                        </a:rPr>
                        <a:t>6</a:t>
                      </a:r>
                      <a:r>
                        <a:rPr lang="en-US" sz="3500" baseline="0" dirty="0" smtClean="0">
                          <a:sym typeface="Wingdings" panose="05000000000000000000" pitchFamily="2" charset="2"/>
                        </a:rPr>
                        <a:t> + 6 O</a:t>
                      </a:r>
                      <a:r>
                        <a:rPr lang="en-US" sz="3500" baseline="-25000" dirty="0" smtClean="0">
                          <a:sym typeface="Wingdings" panose="05000000000000000000" pitchFamily="2" charset="2"/>
                        </a:rPr>
                        <a:t>2</a:t>
                      </a:r>
                    </a:p>
                    <a:p>
                      <a:endParaRPr lang="en-US" sz="3500" baseline="-25000" dirty="0" smtClean="0">
                        <a:sym typeface="Wingdings" panose="05000000000000000000" pitchFamily="2" charset="2"/>
                      </a:endParaRPr>
                    </a:p>
                    <a:p>
                      <a:endParaRPr lang="en-US" sz="35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baseline="0" dirty="0" smtClean="0"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en-US" sz="3500" baseline="-25000" dirty="0" smtClean="0">
                          <a:sym typeface="Wingdings" panose="05000000000000000000" pitchFamily="2" charset="2"/>
                        </a:rPr>
                        <a:t>6</a:t>
                      </a:r>
                      <a:r>
                        <a:rPr lang="en-US" sz="3500" baseline="0" dirty="0" smtClean="0"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en-US" sz="3500" baseline="-25000" dirty="0" smtClean="0">
                          <a:sym typeface="Wingdings" panose="05000000000000000000" pitchFamily="2" charset="2"/>
                        </a:rPr>
                        <a:t>12</a:t>
                      </a:r>
                      <a:r>
                        <a:rPr lang="en-US" sz="3500" baseline="0" dirty="0" smtClean="0">
                          <a:sym typeface="Wingdings" panose="05000000000000000000" pitchFamily="2" charset="2"/>
                        </a:rPr>
                        <a:t>O</a:t>
                      </a:r>
                      <a:r>
                        <a:rPr lang="en-US" sz="3500" baseline="-25000" dirty="0" smtClean="0">
                          <a:sym typeface="Wingdings" panose="05000000000000000000" pitchFamily="2" charset="2"/>
                        </a:rPr>
                        <a:t>6</a:t>
                      </a:r>
                      <a:r>
                        <a:rPr lang="en-US" sz="3500" baseline="0" dirty="0" smtClean="0">
                          <a:sym typeface="Wingdings" panose="05000000000000000000" pitchFamily="2" charset="2"/>
                        </a:rPr>
                        <a:t> + 6 O</a:t>
                      </a:r>
                      <a:r>
                        <a:rPr lang="en-US" sz="3500" baseline="-25000" dirty="0" smtClean="0">
                          <a:sym typeface="Wingdings" panose="05000000000000000000" pitchFamily="2" charset="2"/>
                        </a:rPr>
                        <a:t>2   </a:t>
                      </a:r>
                      <a:r>
                        <a:rPr lang="en-US" sz="3500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3500" dirty="0" smtClean="0"/>
                        <a:t>6 H</a:t>
                      </a:r>
                      <a:r>
                        <a:rPr lang="en-US" sz="3500" baseline="-25000" dirty="0" smtClean="0"/>
                        <a:t>2</a:t>
                      </a:r>
                      <a:r>
                        <a:rPr lang="en-US" sz="3500" dirty="0" smtClean="0"/>
                        <a:t>0</a:t>
                      </a:r>
                      <a:r>
                        <a:rPr lang="en-US" sz="3500" baseline="0" dirty="0" smtClean="0"/>
                        <a:t> + 6 CO</a:t>
                      </a:r>
                      <a:r>
                        <a:rPr lang="en-US" sz="3500" baseline="-25000" dirty="0" smtClean="0"/>
                        <a:t>2</a:t>
                      </a:r>
                      <a:r>
                        <a:rPr lang="en-US" sz="3500" baseline="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US" sz="3500" baseline="-25000" dirty="0" smtClean="0">
                        <a:sym typeface="Wingdings" panose="05000000000000000000" pitchFamily="2" charset="2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523757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121400" y="876300"/>
            <a:ext cx="50800" cy="5981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8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-3175"/>
            <a:ext cx="9486900" cy="7743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6381"/>
          <a:stretch/>
        </p:blipFill>
        <p:spPr>
          <a:xfrm>
            <a:off x="1079501" y="-3175"/>
            <a:ext cx="2185774" cy="20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3521" y="260617"/>
            <a:ext cx="11714021" cy="65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TWO TYPES OF CELLULAR RESPIRATION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arenBoth"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Aerobic respiration requires oxygen and makes about 38 molecules of ATP per glucose molecule</a:t>
            </a:r>
          </a:p>
          <a:p>
            <a:pPr marL="0" indent="0">
              <a:buNone/>
            </a:pP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(2) Anaerobic respiration does NOT require oxygen and makes 2 molecules of ATP per glucose molecule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We go through a type of anaerobic respiration called lactic acid fermentation during exercise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630" y="19653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257974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Some organisms go through anaerobic respiration called ethyl alcohol fermentation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927" y="1825625"/>
            <a:ext cx="94981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8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109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Photosynthesis VS  Cellular Respiration Foldable</vt:lpstr>
      <vt:lpstr>PURPOSE</vt:lpstr>
      <vt:lpstr> SITE OF PHOTOSYNTHESIS                        CELL RESPIRATION</vt:lpstr>
      <vt:lpstr>EQUATION PHOTOSYNTHESIS                  CELLULAR RESPIRATION</vt:lpstr>
      <vt:lpstr>PowerPoint Presentation</vt:lpstr>
      <vt:lpstr>PowerPoint Presentation</vt:lpstr>
      <vt:lpstr>TWO TYPES OF CELLULAR RESPIRATION</vt:lpstr>
      <vt:lpstr>We go through a type of anaerobic respiration called lactic acid fermentation during exercise</vt:lpstr>
      <vt:lpstr>Some organisms go through anaerobic respiration called ethyl alcohol fermentation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VS  Cell Respiration Foldable</dc:title>
  <dc:creator>Melton, Reva F.</dc:creator>
  <cp:lastModifiedBy>Melton, Reva F.</cp:lastModifiedBy>
  <cp:revision>20</cp:revision>
  <dcterms:created xsi:type="dcterms:W3CDTF">2018-04-11T14:57:01Z</dcterms:created>
  <dcterms:modified xsi:type="dcterms:W3CDTF">2018-04-12T14:15:24Z</dcterms:modified>
</cp:coreProperties>
</file>