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78" r:id="rId3"/>
    <p:sldId id="281" r:id="rId4"/>
    <p:sldId id="285" r:id="rId5"/>
    <p:sldId id="297" r:id="rId6"/>
    <p:sldId id="298" r:id="rId7"/>
    <p:sldId id="259" r:id="rId8"/>
    <p:sldId id="260" r:id="rId9"/>
    <p:sldId id="268" r:id="rId10"/>
    <p:sldId id="269" r:id="rId11"/>
    <p:sldId id="270" r:id="rId12"/>
    <p:sldId id="271" r:id="rId13"/>
    <p:sldId id="272" r:id="rId14"/>
    <p:sldId id="273" r:id="rId15"/>
    <p:sldId id="266" r:id="rId16"/>
    <p:sldId id="267" r:id="rId17"/>
    <p:sldId id="264" r:id="rId18"/>
    <p:sldId id="261" r:id="rId19"/>
    <p:sldId id="262" r:id="rId20"/>
    <p:sldId id="263" r:id="rId21"/>
    <p:sldId id="282" r:id="rId22"/>
    <p:sldId id="296" r:id="rId23"/>
    <p:sldId id="265" r:id="rId24"/>
    <p:sldId id="295" r:id="rId25"/>
    <p:sldId id="279" r:id="rId26"/>
    <p:sldId id="280" r:id="rId27"/>
    <p:sldId id="299" r:id="rId28"/>
    <p:sldId id="275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55" autoAdjust="0"/>
  </p:normalViewPr>
  <p:slideViewPr>
    <p:cSldViewPr>
      <p:cViewPr varScale="1">
        <p:scale>
          <a:sx n="84" d="100"/>
          <a:sy n="84" d="100"/>
        </p:scale>
        <p:origin x="9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05799-C4F6-4BE7-8E34-D580BB94629D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D58CD-DF45-4077-8DE3-3E965FF0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D58CD-DF45-4077-8DE3-3E965FF09C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D58CD-DF45-4077-8DE3-3E965FF09C9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9B5D8E-C2EB-4B35-BAF3-0758B12436A8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5138-FB20-4436-94EB-E6FE058933A1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145A-1781-4B13-B098-AE3D1CA80893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E4B4-9119-45C5-A4DE-6E6CAE8CBB91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D7B-46E5-48B0-9F36-D9B8E0E83F27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724C-98F4-4AFD-809B-68A9A67B80D6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DCB-D026-4B79-8925-AF494E8F4EE4}" type="datetime1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605E-34BC-4F33-BB68-C93A91EBEDF9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4586-EADE-4DD8-B7F4-91642E12207A}" type="datetime1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FAC6FBB-0A8A-4B14-AB88-A6B3084BB77C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5B6924-1D5B-45EA-A2CA-3249CB879F5E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ADBCD3-5470-4325-A4AF-FEB182AE9505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A4F5CA5-9583-4DCB-BD96-F902C2424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otit.botany.wisc.edu/images/130/Ferns/Gametophyte_Images/Chloroplasts_MC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219201"/>
            <a:ext cx="5723468" cy="9143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vie" pitchFamily="82" charset="0"/>
              </a:rPr>
              <a:t>ORGANELLES</a:t>
            </a:r>
            <a:endParaRPr lang="en-US" dirty="0">
              <a:latin typeface="Ravie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91" y="2057400"/>
            <a:ext cx="4581908" cy="37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019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PowerPoint focuses primarily on EUKARYOTIC organelles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ribosom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552331" cy="52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ENDOPLASMIC RETICULA (ER)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Network of membranous tubes throughout the cytoplasm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Transports materials (usually protein</a:t>
            </a:r>
            <a:r>
              <a:rPr lang="en-US" sz="3200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Rough </a:t>
            </a:r>
            <a:r>
              <a:rPr lang="en-US" sz="3200" b="1" dirty="0"/>
              <a:t>ER has ribosomes; smooth ER doesn’t have ribosomes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endoplasmic_reticul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629400" cy="53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GOLGI </a:t>
            </a:r>
            <a:br>
              <a:rPr lang="en-US" b="1" dirty="0" smtClean="0"/>
            </a:br>
            <a:r>
              <a:rPr lang="en-US" b="1" dirty="0" smtClean="0"/>
              <a:t>(apparatus, complex or body)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362199"/>
            <a:ext cx="6196405" cy="3360869"/>
          </a:xfrm>
        </p:spPr>
        <p:txBody>
          <a:bodyPr/>
          <a:lstStyle/>
          <a:p>
            <a:r>
              <a:rPr lang="en-US" sz="3600" b="1" dirty="0"/>
              <a:t>Made of curved, stacked membranes</a:t>
            </a:r>
          </a:p>
          <a:p>
            <a:r>
              <a:rPr lang="en-US" sz="3200" b="1" dirty="0" smtClean="0"/>
              <a:t>Modifies, collects, packages, and distributes molecules (usually protein) within the cell or out of the cell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06_13GolgiApparatus-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1"/>
          <a:stretch/>
        </p:blipFill>
        <p:spPr bwMode="auto">
          <a:xfrm>
            <a:off x="815981" y="1250259"/>
            <a:ext cx="74905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7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VACUOLES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Membrane-bound storage compartments (for food, water, </a:t>
            </a:r>
            <a:r>
              <a:rPr lang="en-US" sz="3600" b="1" dirty="0" smtClean="0"/>
              <a:t>etc.)</a:t>
            </a:r>
          </a:p>
          <a:p>
            <a:r>
              <a:rPr lang="en-US" sz="3600" b="1" dirty="0" smtClean="0"/>
              <a:t>Plant </a:t>
            </a:r>
            <a:r>
              <a:rPr lang="en-US" sz="3600" b="1" dirty="0"/>
              <a:t>cells usually have a large, central water vacuole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lant cell with vacuo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114800" cy="545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LYSOSOMES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Membrane-bound organelles filled with </a:t>
            </a:r>
            <a:r>
              <a:rPr lang="en-US" sz="3200" b="1" dirty="0" smtClean="0"/>
              <a:t>digestive enzymes</a:t>
            </a:r>
            <a:endParaRPr lang="en-US" sz="3200" b="1" dirty="0"/>
          </a:p>
          <a:p>
            <a:r>
              <a:rPr lang="en-US" sz="3200" b="1" dirty="0"/>
              <a:t>Break down food and worn out organelles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MITOCHONDRIA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Located throughout cytoplasm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Two membranes – an outer, smooth membrane and an inner, </a:t>
            </a:r>
            <a:r>
              <a:rPr lang="en-US" sz="3200" b="1" dirty="0" smtClean="0"/>
              <a:t>folded one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Contains DNA</a:t>
            </a: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/>
              <a:t>Site of cellular respiration (energy in </a:t>
            </a:r>
            <a:r>
              <a:rPr lang="en-US" sz="3200" b="1" dirty="0" smtClean="0"/>
              <a:t>food is </a:t>
            </a:r>
            <a:r>
              <a:rPr lang="en-US" sz="3200" b="1" dirty="0"/>
              <a:t>converted into ATP)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06_17Mitochondrion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97088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CELL (PLASMA) MEMBRANE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Composed of two layers of </a:t>
            </a:r>
            <a:r>
              <a:rPr lang="en-US" sz="2800" b="1" dirty="0" smtClean="0"/>
              <a:t>lipids and protein</a:t>
            </a:r>
          </a:p>
          <a:p>
            <a:r>
              <a:rPr lang="en-US" sz="2800" b="1" dirty="0" smtClean="0"/>
              <a:t>Encloses the cell</a:t>
            </a:r>
          </a:p>
          <a:p>
            <a:r>
              <a:rPr lang="en-US" sz="2800" b="1" dirty="0" smtClean="0"/>
              <a:t>Regulates the passage of materials between the cell and its environment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CHLOROPLASTS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Typically found in plant and algal cells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Surrounded by two membranes and a complex series of inner membranes organized in </a:t>
            </a:r>
            <a:r>
              <a:rPr lang="en-US" sz="2800" b="1" dirty="0" smtClean="0"/>
              <a:t>stacks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Contain </a:t>
            </a:r>
            <a:r>
              <a:rPr lang="en-US" sz="2800" b="1" dirty="0" smtClean="0"/>
              <a:t>chlorophyll (green)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Site </a:t>
            </a:r>
            <a:r>
              <a:rPr lang="en-US" sz="2800" b="1" dirty="0"/>
              <a:t>of photosynthesis (energy from </a:t>
            </a:r>
            <a:r>
              <a:rPr lang="en-US" sz="2800" b="1" dirty="0" smtClean="0"/>
              <a:t>the </a:t>
            </a:r>
            <a:r>
              <a:rPr lang="en-US" sz="2800" b="1" dirty="0" smtClean="0"/>
              <a:t>sun converted to sugar)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otit.botany.wisc.edu/images/130/Ferns/Gametophyte_Images/Chloroplasts_M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951"/>
            <a:ext cx="6629400" cy="52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pic>
        <p:nvPicPr>
          <p:cNvPr id="5" name="Picture 6" descr="06_18Chloroplast-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3"/>
          <a:stretch/>
        </p:blipFill>
        <p:spPr bwMode="auto">
          <a:xfrm>
            <a:off x="838201" y="1600201"/>
            <a:ext cx="7467600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stolaf.edu/people/giannini/cell/lys/autoph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602"/>
            <a:ext cx="5869308" cy="56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  <p:pic>
        <p:nvPicPr>
          <p:cNvPr id="5" name="Picture 9" descr="06_16EndomembraneSystem_3-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65680" cy="513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WALL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Located outside the cell membrane </a:t>
            </a:r>
            <a:r>
              <a:rPr lang="en-US" sz="3600" b="1" dirty="0" smtClean="0"/>
              <a:t>in some cells </a:t>
            </a:r>
          </a:p>
          <a:p>
            <a:r>
              <a:rPr lang="en-US" sz="3600" b="1" dirty="0" smtClean="0"/>
              <a:t>Provides </a:t>
            </a:r>
            <a:r>
              <a:rPr lang="en-US" sz="3600" b="1" dirty="0" smtClean="0"/>
              <a:t>protection </a:t>
            </a:r>
            <a:r>
              <a:rPr lang="en-US" sz="3600" b="1" dirty="0"/>
              <a:t>and </a:t>
            </a:r>
            <a:r>
              <a:rPr lang="en-US" sz="3600" b="1" dirty="0" smtClean="0"/>
              <a:t>support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onion_epidermal_cells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 &amp; 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Extend through the cell membrane to the outside of the cell</a:t>
            </a:r>
          </a:p>
          <a:p>
            <a:r>
              <a:rPr lang="en-US" b="1" dirty="0" smtClean="0"/>
              <a:t>Flagella are long and tail-like; cells usually have 1 flagellum or few flagella</a:t>
            </a:r>
          </a:p>
          <a:p>
            <a:r>
              <a:rPr lang="en-US" b="1" dirty="0" smtClean="0"/>
              <a:t>Cilia are shorter and numerous</a:t>
            </a:r>
          </a:p>
          <a:p>
            <a:r>
              <a:rPr lang="en-US" b="1" dirty="0" smtClean="0"/>
              <a:t>Used in locomotion (swimming through the water), food getting, or filtering (such as the cilia on cells in your pharynx)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Paramecium with cilia</a:t>
            </a:r>
            <a:endParaRPr lang="en-US" dirty="0"/>
          </a:p>
        </p:txBody>
      </p:sp>
      <p:pic>
        <p:nvPicPr>
          <p:cNvPr id="6" name="Picture 4" descr="paramecium_stai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43" y="1752600"/>
            <a:ext cx="7070267" cy="4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762000"/>
          </a:xfrm>
        </p:spPr>
        <p:txBody>
          <a:bodyPr/>
          <a:lstStyle/>
          <a:p>
            <a:r>
              <a:rPr lang="en-US" dirty="0" smtClean="0"/>
              <a:t>Trachea cells with cilia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893" t="-14893" r="-1" b="-1"/>
          <a:stretch/>
        </p:blipFill>
        <p:spPr>
          <a:xfrm>
            <a:off x="1295400" y="-1"/>
            <a:ext cx="5867400" cy="666428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CYTOPLASM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Semi-fluid material </a:t>
            </a:r>
            <a:r>
              <a:rPr lang="en-US" sz="3200" b="1" dirty="0"/>
              <a:t>found between all organelles outside the </a:t>
            </a:r>
            <a:r>
              <a:rPr lang="en-US" sz="3200" b="1" dirty="0" smtClean="0"/>
              <a:t>nucleus 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52400"/>
            <a:ext cx="6965245" cy="1867667"/>
          </a:xfrm>
        </p:spPr>
        <p:txBody>
          <a:bodyPr/>
          <a:lstStyle/>
          <a:p>
            <a:r>
              <a:rPr lang="en-US" dirty="0" smtClean="0"/>
              <a:t>Euglena with flagellum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255" y="1524000"/>
            <a:ext cx="6724779" cy="512862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with flagella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989587"/>
            <a:ext cx="7402819" cy="29064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752600"/>
            <a:ext cx="7315198" cy="44216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have no membrane bound organelles, including a nucleus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contain cytoplasm &amp; ribosomes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</a:t>
            </a:r>
            <a:r>
              <a:rPr lang="en-US" b="1" dirty="0" smtClean="0"/>
              <a:t>nicellular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bacteria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DNA (which makes up chromosomes) is found in a nucleoid region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1 circular chromosome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some have a smaller, second chromosome called a plasmid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7586"/>
          <a:stretch/>
        </p:blipFill>
        <p:spPr>
          <a:xfrm>
            <a:off x="880111" y="1143000"/>
            <a:ext cx="7543800" cy="40759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200"/>
            <a:ext cx="6965245" cy="1943867"/>
          </a:xfrm>
        </p:spPr>
        <p:txBody>
          <a:bodyPr/>
          <a:lstStyle/>
          <a:p>
            <a:r>
              <a:rPr lang="en-US" dirty="0" smtClean="0"/>
              <a:t>A prokaryotic bacterium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633" y="1524000"/>
            <a:ext cx="7730024" cy="510747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Bacteria</a:t>
            </a:r>
          </a:p>
          <a:p>
            <a:r>
              <a:rPr lang="en-US" sz="2800" b="1" dirty="0" smtClean="0"/>
              <a:t>Unicellular</a:t>
            </a:r>
          </a:p>
          <a:p>
            <a:r>
              <a:rPr lang="en-US" sz="2800" b="1" dirty="0" smtClean="0"/>
              <a:t>Cell membrane (some have cell walls) enclosing cytoplasm with ribosomes and a single, circular chromosome called a plasmid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9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EUKARYOTES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676400"/>
            <a:ext cx="6965244" cy="404666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Can be unicellular, but most are multicellular</a:t>
            </a:r>
          </a:p>
          <a:p>
            <a:r>
              <a:rPr lang="en-US" sz="2800" b="1" dirty="0" smtClean="0"/>
              <a:t>Plants, animals, fungi, and </a:t>
            </a:r>
            <a:r>
              <a:rPr lang="en-US" sz="2800" b="1" dirty="0" err="1" smtClean="0"/>
              <a:t>protists</a:t>
            </a:r>
            <a:r>
              <a:rPr lang="en-US" sz="2800" b="1" dirty="0" smtClean="0"/>
              <a:t> (mostly unicellular eukaryotes such as amoeba</a:t>
            </a:r>
            <a:r>
              <a:rPr lang="en-US" sz="2800" b="1" smtClean="0"/>
              <a:t>, paramecia, algae) </a:t>
            </a:r>
            <a:endParaRPr lang="en-US" sz="2800" b="1" dirty="0" smtClean="0"/>
          </a:p>
          <a:p>
            <a:r>
              <a:rPr lang="en-US" sz="2800" b="1" dirty="0" smtClean="0"/>
              <a:t>DNA </a:t>
            </a:r>
            <a:r>
              <a:rPr lang="en-US" sz="2800" b="1" dirty="0" smtClean="0"/>
              <a:t>organized into circular chromosomes found in the nucleus</a:t>
            </a:r>
          </a:p>
          <a:p>
            <a:r>
              <a:rPr lang="en-US" sz="2800" b="1" dirty="0" smtClean="0"/>
              <a:t>Contain </a:t>
            </a:r>
            <a:r>
              <a:rPr lang="en-US" sz="2800" b="1" dirty="0" smtClean="0"/>
              <a:t>membrane bound organelles – vacuoles, lysosomes, Golgi, ER, etc.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1169"/>
            <a:ext cx="5899557" cy="52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CYTOSKELETON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Protein fibers and tubes that extend throughout the cell; made of microtubules and microfilaments</a:t>
            </a:r>
          </a:p>
          <a:p>
            <a:r>
              <a:rPr lang="en-US" sz="2800" b="1" dirty="0" smtClean="0"/>
              <a:t>Provide support and shape to the </a:t>
            </a:r>
            <a:r>
              <a:rPr lang="en-US" sz="2800" b="1" dirty="0" smtClean="0"/>
              <a:t>cell</a:t>
            </a:r>
            <a:endParaRPr lang="en-US" sz="2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642157"/>
            <a:ext cx="5562600" cy="556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NUCLEUS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/>
              <a:t>Usually located in the cell’s </a:t>
            </a:r>
            <a:r>
              <a:rPr lang="en-US" sz="3200" b="1" dirty="0" smtClean="0"/>
              <a:t>center</a:t>
            </a:r>
          </a:p>
          <a:p>
            <a:r>
              <a:rPr lang="en-US" sz="3200" b="1" dirty="0"/>
              <a:t>Surrounded by a nuclear membrane (or envelope) with small </a:t>
            </a:r>
            <a:r>
              <a:rPr lang="en-US" sz="3200" b="1" dirty="0" smtClean="0"/>
              <a:t>pores</a:t>
            </a:r>
            <a:endParaRPr lang="en-US" sz="3200" b="1" dirty="0"/>
          </a:p>
          <a:p>
            <a:r>
              <a:rPr lang="en-US" sz="3200" b="1" dirty="0"/>
              <a:t>Contains </a:t>
            </a:r>
            <a:r>
              <a:rPr lang="en-US" sz="3200" b="1" dirty="0" smtClean="0"/>
              <a:t>chromosomes made of DNA</a:t>
            </a:r>
          </a:p>
          <a:p>
            <a:r>
              <a:rPr lang="en-US" sz="3200" b="1" dirty="0" smtClean="0"/>
              <a:t>Genetic control over the cell</a:t>
            </a:r>
            <a:endParaRPr lang="en-US" sz="32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0" y="838200"/>
            <a:ext cx="706929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RIBOSOMES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Very small </a:t>
            </a:r>
            <a:r>
              <a:rPr lang="en-US" sz="3600" b="1" dirty="0" smtClean="0"/>
              <a:t>organelles </a:t>
            </a:r>
          </a:p>
          <a:p>
            <a:r>
              <a:rPr lang="en-US" sz="3600" b="1" dirty="0" smtClean="0"/>
              <a:t>Not membrane bound</a:t>
            </a:r>
          </a:p>
          <a:p>
            <a:r>
              <a:rPr lang="en-US" sz="3600" b="1" dirty="0" smtClean="0"/>
              <a:t>Found </a:t>
            </a:r>
            <a:r>
              <a:rPr lang="en-US" sz="3600" b="1" dirty="0"/>
              <a:t>on the surface of the </a:t>
            </a:r>
            <a:r>
              <a:rPr lang="en-US" sz="3600" b="1" dirty="0" smtClean="0"/>
              <a:t>ER or free in the cytoplasm</a:t>
            </a:r>
            <a:endParaRPr lang="en-US" sz="3600" b="1" dirty="0"/>
          </a:p>
          <a:p>
            <a:r>
              <a:rPr lang="en-US" sz="3600" b="1" dirty="0"/>
              <a:t>Site of protein synthesis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RFMelton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14860</TotalTime>
  <Words>529</Words>
  <Application>Microsoft Office PowerPoint</Application>
  <PresentationFormat>On-screen Show (4:3)</PresentationFormat>
  <Paragraphs>112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Brush Script MT</vt:lpstr>
      <vt:lpstr>Calibri</vt:lpstr>
      <vt:lpstr>Constantia</vt:lpstr>
      <vt:lpstr>Franklin Gothic Book</vt:lpstr>
      <vt:lpstr>Rage Italic</vt:lpstr>
      <vt:lpstr>Ravie</vt:lpstr>
      <vt:lpstr>Pushpin</vt:lpstr>
      <vt:lpstr>ORGANELLES</vt:lpstr>
      <vt:lpstr>CELL (PLASMA) MEMBRANE</vt:lpstr>
      <vt:lpstr>CYTOPLASM</vt:lpstr>
      <vt:lpstr>PowerPoint Presentation</vt:lpstr>
      <vt:lpstr>CYTOSKELETON</vt:lpstr>
      <vt:lpstr>PowerPoint Presentation</vt:lpstr>
      <vt:lpstr>NUCLEUS</vt:lpstr>
      <vt:lpstr>PowerPoint Presentation</vt:lpstr>
      <vt:lpstr>RIBOSOMES</vt:lpstr>
      <vt:lpstr>PowerPoint Presentation</vt:lpstr>
      <vt:lpstr>ENDOPLASMIC RETICULA (ER)</vt:lpstr>
      <vt:lpstr>PowerPoint Presentation</vt:lpstr>
      <vt:lpstr>GOLGI  (apparatus, complex or body)</vt:lpstr>
      <vt:lpstr>PowerPoint Presentation</vt:lpstr>
      <vt:lpstr>VACUOLES</vt:lpstr>
      <vt:lpstr>PowerPoint Presentation</vt:lpstr>
      <vt:lpstr>LYSOSOMES</vt:lpstr>
      <vt:lpstr>MITOCHONDRIA</vt:lpstr>
      <vt:lpstr>PowerPoint Presentation</vt:lpstr>
      <vt:lpstr>CHLOROPLASTS</vt:lpstr>
      <vt:lpstr>PowerPoint Presentation</vt:lpstr>
      <vt:lpstr>PowerPoint Presentation</vt:lpstr>
      <vt:lpstr>PowerPoint Presentation</vt:lpstr>
      <vt:lpstr>PowerPoint Presentation</vt:lpstr>
      <vt:lpstr>CELL WALL</vt:lpstr>
      <vt:lpstr>PowerPoint Presentation</vt:lpstr>
      <vt:lpstr>CILIA &amp; FLAGELLA</vt:lpstr>
      <vt:lpstr>Paramecium with cilia</vt:lpstr>
      <vt:lpstr>Trachea cells with cilia</vt:lpstr>
      <vt:lpstr>Euglena with flagellum</vt:lpstr>
      <vt:lpstr>Bacteria with flagella</vt:lpstr>
      <vt:lpstr>PROKARYOTES</vt:lpstr>
      <vt:lpstr>PowerPoint Presentation</vt:lpstr>
      <vt:lpstr>A prokaryotic bacterium</vt:lpstr>
      <vt:lpstr>PROKARYOTES</vt:lpstr>
      <vt:lpstr>EUKARYOTES</vt:lpstr>
    </vt:vector>
  </TitlesOfParts>
  <Company>Fort Mill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ORGANELLES</dc:title>
  <dc:creator>Reva Melton</dc:creator>
  <cp:lastModifiedBy>Melton, Reva F.</cp:lastModifiedBy>
  <cp:revision>40</cp:revision>
  <dcterms:created xsi:type="dcterms:W3CDTF">2010-08-30T16:37:52Z</dcterms:created>
  <dcterms:modified xsi:type="dcterms:W3CDTF">2018-10-04T16:37:00Z</dcterms:modified>
</cp:coreProperties>
</file>