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D2C520-CF5A-4A4F-8BC6-8EBFE18919F6}"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CB6E5F-7EE5-4799-B2AA-6073456A03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2C520-CF5A-4A4F-8BC6-8EBFE18919F6}"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2C520-CF5A-4A4F-8BC6-8EBFE18919F6}"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D2C520-CF5A-4A4F-8BC6-8EBFE18919F6}"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DD2C520-CF5A-4A4F-8BC6-8EBFE18919F6}" type="datetimeFigureOut">
              <a:rPr lang="en-US" smtClean="0"/>
              <a:t>11/6/2017</a:t>
            </a:fld>
            <a:endParaRPr lang="en-US"/>
          </a:p>
        </p:txBody>
      </p:sp>
      <p:sp>
        <p:nvSpPr>
          <p:cNvPr id="8" name="Slide Number Placeholder 7"/>
          <p:cNvSpPr>
            <a:spLocks noGrp="1"/>
          </p:cNvSpPr>
          <p:nvPr>
            <p:ph type="sldNum" sz="quarter" idx="11"/>
          </p:nvPr>
        </p:nvSpPr>
        <p:spPr/>
        <p:txBody>
          <a:bodyPr/>
          <a:lstStyle/>
          <a:p>
            <a:fld id="{A8CB6E5F-7EE5-4799-B2AA-6073456A034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D2C520-CF5A-4A4F-8BC6-8EBFE18919F6}"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D2C520-CF5A-4A4F-8BC6-8EBFE18919F6}"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D2C520-CF5A-4A4F-8BC6-8EBFE18919F6}"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2C520-CF5A-4A4F-8BC6-8EBFE18919F6}"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B6E5F-7EE5-4799-B2AA-6073456A0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2C520-CF5A-4A4F-8BC6-8EBFE18919F6}"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B6E5F-7EE5-4799-B2AA-6073456A034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2C520-CF5A-4A4F-8BC6-8EBFE18919F6}"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CB6E5F-7EE5-4799-B2AA-6073456A034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DD2C520-CF5A-4A4F-8BC6-8EBFE18919F6}" type="datetimeFigureOut">
              <a:rPr lang="en-US" smtClean="0"/>
              <a:t>11/6/2017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CB6E5F-7EE5-4799-B2AA-6073456A034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scientists work</a:t>
            </a:r>
            <a:endParaRPr lang="en-US" dirty="0"/>
          </a:p>
        </p:txBody>
      </p:sp>
      <p:sp>
        <p:nvSpPr>
          <p:cNvPr id="3" name="Subtitle 2"/>
          <p:cNvSpPr>
            <a:spLocks noGrp="1"/>
          </p:cNvSpPr>
          <p:nvPr>
            <p:ph type="subTitle" idx="1"/>
          </p:nvPr>
        </p:nvSpPr>
        <p:spPr>
          <a:xfrm>
            <a:off x="457200" y="4800600"/>
            <a:ext cx="7543800" cy="914400"/>
          </a:xfrm>
        </p:spPr>
        <p:txBody>
          <a:bodyPr>
            <a:normAutofit/>
          </a:bodyPr>
          <a:lstStyle/>
          <a:p>
            <a:r>
              <a:rPr lang="en-US" sz="2400" dirty="0" smtClean="0"/>
              <a:t>USING CORRECT SCIENTIFIC METHODS</a:t>
            </a:r>
            <a:endParaRPr lang="en-US" sz="2400" dirty="0"/>
          </a:p>
        </p:txBody>
      </p:sp>
    </p:spTree>
    <p:extLst>
      <p:ext uri="{BB962C8B-B14F-4D97-AF65-F5344CB8AC3E}">
        <p14:creationId xmlns:p14="http://schemas.microsoft.com/office/powerpoint/2010/main" val="169533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data (graphs)</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Arial" pitchFamily="34" charset="0"/>
              <a:buChar char="•"/>
            </a:pPr>
            <a:r>
              <a:rPr lang="en-US" sz="3200" dirty="0" smtClean="0"/>
              <a:t>Independent variable on X axis</a:t>
            </a:r>
          </a:p>
          <a:p>
            <a:pPr marL="457200" indent="-457200">
              <a:buFont typeface="Arial" pitchFamily="34" charset="0"/>
              <a:buChar char="•"/>
            </a:pPr>
            <a:r>
              <a:rPr lang="en-US" sz="3200" dirty="0" smtClean="0"/>
              <a:t>Dependent variable on Y</a:t>
            </a:r>
          </a:p>
          <a:p>
            <a:r>
              <a:rPr lang="en-US" sz="3200" dirty="0" smtClean="0"/>
              <a:t>                     </a:t>
            </a:r>
            <a:r>
              <a:rPr lang="en-US" sz="9600" dirty="0" smtClean="0"/>
              <a:t>DRY MIX</a:t>
            </a:r>
            <a:r>
              <a:rPr lang="en-US" sz="9600" dirty="0" smtClean="0"/>
              <a:t>!!</a:t>
            </a:r>
          </a:p>
          <a:p>
            <a:r>
              <a:rPr lang="en-US" sz="4400" dirty="0" smtClean="0"/>
              <a:t>The dependent or responding variable goes on the Y axis. The manipulated or independent variable is graphed on the X axis. </a:t>
            </a:r>
            <a:endParaRPr lang="en-US" sz="4400" dirty="0" smtClean="0"/>
          </a:p>
          <a:p>
            <a:pPr marL="457200" indent="-457200">
              <a:buFont typeface="Arial" pitchFamily="34" charset="0"/>
              <a:buChar char="•"/>
            </a:pPr>
            <a:r>
              <a:rPr lang="en-US" sz="3200" dirty="0" smtClean="0"/>
              <a:t>Intervals on each axis should be in equal increments</a:t>
            </a:r>
          </a:p>
          <a:p>
            <a:pPr marL="457200" indent="-457200">
              <a:buFont typeface="Arial" pitchFamily="34" charset="0"/>
              <a:buChar char="•"/>
            </a:pPr>
            <a:r>
              <a:rPr lang="en-US" sz="3200" dirty="0" smtClean="0"/>
              <a:t>Each axis must be labeled (name of variable and units)</a:t>
            </a:r>
          </a:p>
          <a:p>
            <a:pPr marL="457200" indent="-457200">
              <a:buFont typeface="Arial" pitchFamily="34" charset="0"/>
              <a:buChar char="•"/>
            </a:pPr>
            <a:endParaRPr lang="en-US" sz="2800" dirty="0"/>
          </a:p>
        </p:txBody>
      </p:sp>
    </p:spTree>
    <p:extLst>
      <p:ext uri="{BB962C8B-B14F-4D97-AF65-F5344CB8AC3E}">
        <p14:creationId xmlns:p14="http://schemas.microsoft.com/office/powerpoint/2010/main" val="4153075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200" dirty="0" smtClean="0"/>
              <a:t>Title the graph with a </a:t>
            </a:r>
            <a:r>
              <a:rPr lang="en-US" sz="3200" i="1" dirty="0" smtClean="0"/>
              <a:t>descriptive</a:t>
            </a:r>
            <a:r>
              <a:rPr lang="en-US" sz="3200" dirty="0" smtClean="0"/>
              <a:t> title</a:t>
            </a:r>
          </a:p>
          <a:p>
            <a:pPr marL="457200" indent="-457200">
              <a:buFont typeface="Arial" pitchFamily="34" charset="0"/>
              <a:buChar char="•"/>
            </a:pPr>
            <a:r>
              <a:rPr lang="en-US" sz="3200" dirty="0" smtClean="0"/>
              <a:t>Use the appropriate type of graph</a:t>
            </a:r>
          </a:p>
          <a:p>
            <a:r>
              <a:rPr lang="en-US" sz="3200" dirty="0"/>
              <a:t> </a:t>
            </a:r>
            <a:r>
              <a:rPr lang="en-US" sz="3200" dirty="0" smtClean="0"/>
              <a:t>    line graph – continuous data</a:t>
            </a:r>
          </a:p>
          <a:p>
            <a:r>
              <a:rPr lang="en-US" sz="3200" dirty="0"/>
              <a:t> </a:t>
            </a:r>
            <a:r>
              <a:rPr lang="en-US" sz="3200" dirty="0" smtClean="0"/>
              <a:t>    bar graph – categorical data</a:t>
            </a:r>
          </a:p>
          <a:p>
            <a:r>
              <a:rPr lang="en-US" sz="3200" dirty="0"/>
              <a:t> </a:t>
            </a:r>
            <a:r>
              <a:rPr lang="en-US" sz="3200" dirty="0" smtClean="0"/>
              <a:t>    circle graph – usually involve %</a:t>
            </a:r>
            <a:endParaRPr lang="en-US" sz="3200" dirty="0"/>
          </a:p>
        </p:txBody>
      </p:sp>
    </p:spTree>
    <p:extLst>
      <p:ext uri="{BB962C8B-B14F-4D97-AF65-F5344CB8AC3E}">
        <p14:creationId xmlns:p14="http://schemas.microsoft.com/office/powerpoint/2010/main" val="521742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hypothesis?</a:t>
            </a:r>
            <a:endParaRPr lang="en-US"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200" dirty="0" smtClean="0"/>
              <a:t>A reasonable explanation of an observation or experimental result or a possible answer to a scientific question that can be answered.</a:t>
            </a:r>
          </a:p>
          <a:p>
            <a:endParaRPr lang="en-US" sz="3200" dirty="0"/>
          </a:p>
          <a:p>
            <a:pPr marL="457200" indent="-457200">
              <a:buFont typeface="Arial" pitchFamily="34" charset="0"/>
              <a:buChar char="•"/>
            </a:pPr>
            <a:r>
              <a:rPr lang="en-US" sz="3200" dirty="0" smtClean="0"/>
              <a:t>The hypothesis may or may not be supported by experimental results.</a:t>
            </a:r>
          </a:p>
        </p:txBody>
      </p:sp>
    </p:spTree>
    <p:extLst>
      <p:ext uri="{BB962C8B-B14F-4D97-AF65-F5344CB8AC3E}">
        <p14:creationId xmlns:p14="http://schemas.microsoft.com/office/powerpoint/2010/main" val="1816428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cont.</a:t>
            </a:r>
            <a:endParaRPr lang="en-US"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200" dirty="0" smtClean="0"/>
              <a:t>Often stated as a cause and effect relationship</a:t>
            </a:r>
            <a:r>
              <a:rPr lang="en-US" sz="3200" dirty="0" smtClean="0"/>
              <a:t>. Usually written as “if…then” statements</a:t>
            </a:r>
            <a:endParaRPr lang="en-US" sz="3200" dirty="0" smtClean="0"/>
          </a:p>
          <a:p>
            <a:r>
              <a:rPr lang="en-US" sz="3200" dirty="0" smtClean="0"/>
              <a:t>If…then…</a:t>
            </a:r>
          </a:p>
          <a:p>
            <a:r>
              <a:rPr lang="en-US" sz="3200" dirty="0" smtClean="0"/>
              <a:t>EX:  If a leaf has a larger surface area, then the rate at which it produces oxygen may increase.</a:t>
            </a:r>
          </a:p>
          <a:p>
            <a:endParaRPr lang="en-US" sz="2800" dirty="0"/>
          </a:p>
          <a:p>
            <a:endParaRPr lang="en-US" sz="2800" dirty="0"/>
          </a:p>
        </p:txBody>
      </p:sp>
    </p:spTree>
    <p:extLst>
      <p:ext uri="{BB962C8B-B14F-4D97-AF65-F5344CB8AC3E}">
        <p14:creationId xmlns:p14="http://schemas.microsoft.com/office/powerpoint/2010/main" val="2954752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904682"/>
          </a:xfrm>
        </p:spPr>
        <p:txBody>
          <a:bodyPr>
            <a:normAutofit/>
          </a:bodyPr>
          <a:lstStyle/>
          <a:p>
            <a:r>
              <a:rPr lang="en-US" dirty="0" smtClean="0"/>
              <a:t>Know how to use equipment safely and PRECISELY</a:t>
            </a:r>
            <a:endParaRPr lang="en-US" dirty="0"/>
          </a:p>
        </p:txBody>
      </p:sp>
      <p:sp>
        <p:nvSpPr>
          <p:cNvPr id="3" name="Content Placeholder 2"/>
          <p:cNvSpPr>
            <a:spLocks noGrp="1"/>
          </p:cNvSpPr>
          <p:nvPr>
            <p:ph idx="1"/>
          </p:nvPr>
        </p:nvSpPr>
        <p:spPr>
          <a:xfrm>
            <a:off x="457200" y="2286000"/>
            <a:ext cx="7620000" cy="3840163"/>
          </a:xfrm>
        </p:spPr>
        <p:txBody>
          <a:bodyPr>
            <a:noAutofit/>
          </a:bodyPr>
          <a:lstStyle/>
          <a:p>
            <a:pPr marL="457200" indent="-457200">
              <a:buFont typeface="Arial" pitchFamily="34" charset="0"/>
              <a:buChar char="•"/>
            </a:pPr>
            <a:r>
              <a:rPr lang="en-US" sz="3200" dirty="0" smtClean="0"/>
              <a:t>Know and follow all lab safety rules!</a:t>
            </a:r>
          </a:p>
          <a:p>
            <a:pPr marL="457200" indent="-457200">
              <a:buFont typeface="Arial" pitchFamily="34" charset="0"/>
              <a:buChar char="•"/>
            </a:pPr>
            <a:r>
              <a:rPr lang="en-US" sz="3200" u="sng" dirty="0" smtClean="0"/>
              <a:t>Use SI units</a:t>
            </a:r>
            <a:r>
              <a:rPr lang="en-US" sz="3200" dirty="0" smtClean="0"/>
              <a:t>.</a:t>
            </a:r>
          </a:p>
          <a:p>
            <a:pPr marL="457200" indent="-457200">
              <a:buFont typeface="Arial" pitchFamily="34" charset="0"/>
              <a:buChar char="•"/>
            </a:pPr>
            <a:r>
              <a:rPr lang="en-US" sz="3200" u="sng" dirty="0" smtClean="0"/>
              <a:t>Precision</a:t>
            </a:r>
            <a:r>
              <a:rPr lang="en-US" sz="3200" dirty="0" smtClean="0"/>
              <a:t> is the degree to which measurements are consistent.</a:t>
            </a:r>
          </a:p>
          <a:p>
            <a:pPr marL="457200" indent="-457200">
              <a:buFont typeface="Arial" pitchFamily="34" charset="0"/>
              <a:buChar char="•"/>
            </a:pPr>
            <a:r>
              <a:rPr lang="en-US" sz="3200" u="sng" dirty="0" smtClean="0"/>
              <a:t>Accuracy</a:t>
            </a:r>
            <a:r>
              <a:rPr lang="en-US" sz="3200" dirty="0" smtClean="0"/>
              <a:t> is the degree to which values agree with the true or accepted value.</a:t>
            </a:r>
          </a:p>
        </p:txBody>
      </p:sp>
    </p:spTree>
    <p:extLst>
      <p:ext uri="{BB962C8B-B14F-4D97-AF65-F5344CB8AC3E}">
        <p14:creationId xmlns:p14="http://schemas.microsoft.com/office/powerpoint/2010/main" val="1582201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It is possible to have a high degree of precision with poor accuracy.</a:t>
            </a:r>
          </a:p>
          <a:p>
            <a:endParaRPr lang="en-US" sz="3200" dirty="0"/>
          </a:p>
          <a:p>
            <a:r>
              <a:rPr lang="en-US" sz="3200" dirty="0" smtClean="0"/>
              <a:t>EX:  You use the same balance to measure mass changes during an experiment.  However, the balance wasn’t calibrated to truly measure grams.</a:t>
            </a:r>
            <a:endParaRPr lang="en-US" sz="3200" dirty="0"/>
          </a:p>
        </p:txBody>
      </p:sp>
    </p:spTree>
    <p:extLst>
      <p:ext uri="{BB962C8B-B14F-4D97-AF65-F5344CB8AC3E}">
        <p14:creationId xmlns:p14="http://schemas.microsoft.com/office/powerpoint/2010/main" val="400832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experiments designed?</a:t>
            </a:r>
            <a:endParaRPr lang="en-US" dirty="0"/>
          </a:p>
        </p:txBody>
      </p:sp>
      <p:sp>
        <p:nvSpPr>
          <p:cNvPr id="3" name="Content Placeholder 2"/>
          <p:cNvSpPr>
            <a:spLocks noGrp="1"/>
          </p:cNvSpPr>
          <p:nvPr>
            <p:ph idx="1"/>
          </p:nvPr>
        </p:nvSpPr>
        <p:spPr>
          <a:xfrm>
            <a:off x="457200" y="1752600"/>
            <a:ext cx="7620000" cy="4724400"/>
          </a:xfrm>
        </p:spPr>
        <p:txBody>
          <a:bodyPr>
            <a:normAutofit fontScale="62500" lnSpcReduction="20000"/>
          </a:bodyPr>
          <a:lstStyle/>
          <a:p>
            <a:pPr marL="457200" indent="-457200">
              <a:buFont typeface="Arial" pitchFamily="34" charset="0"/>
              <a:buChar char="•"/>
            </a:pPr>
            <a:r>
              <a:rPr lang="en-US" sz="4600" dirty="0" smtClean="0"/>
              <a:t>Experiments must </a:t>
            </a:r>
            <a:r>
              <a:rPr lang="en-US" sz="4600" dirty="0" smtClean="0"/>
              <a:t>have constants</a:t>
            </a:r>
            <a:r>
              <a:rPr lang="en-US" sz="4600" dirty="0" smtClean="0"/>
              <a:t> </a:t>
            </a:r>
            <a:r>
              <a:rPr lang="en-US" sz="4600" dirty="0" smtClean="0"/>
              <a:t>– only one variable is tested at a time.  All variables are held constant except </a:t>
            </a:r>
            <a:r>
              <a:rPr lang="en-US" sz="4600" dirty="0" smtClean="0"/>
              <a:t>for the one being tested.</a:t>
            </a:r>
            <a:endParaRPr lang="en-US" sz="4600" dirty="0" smtClean="0"/>
          </a:p>
          <a:p>
            <a:endParaRPr lang="en-US" sz="4600" dirty="0"/>
          </a:p>
          <a:p>
            <a:r>
              <a:rPr lang="en-US" sz="4600" dirty="0" smtClean="0"/>
              <a:t>EX:  </a:t>
            </a:r>
            <a:r>
              <a:rPr lang="en-US" sz="4600" dirty="0" smtClean="0"/>
              <a:t>To determine how temperature affects plant growth, the plants must be the same species, be in the same type of soil, have the same amount of water, have the same amount of light, etc. Only the temperature will be different. </a:t>
            </a:r>
            <a:endParaRPr lang="en-US" sz="2800" dirty="0"/>
          </a:p>
        </p:txBody>
      </p:sp>
    </p:spTree>
    <p:extLst>
      <p:ext uri="{BB962C8B-B14F-4D97-AF65-F5344CB8AC3E}">
        <p14:creationId xmlns:p14="http://schemas.microsoft.com/office/powerpoint/2010/main" val="327808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designing an experiment</a:t>
            </a:r>
            <a:endParaRPr lang="en-US"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200" dirty="0" smtClean="0"/>
              <a:t>State the purpose in the form of a question</a:t>
            </a:r>
          </a:p>
          <a:p>
            <a:pPr marL="457200" indent="-457200">
              <a:buFont typeface="Arial" pitchFamily="34" charset="0"/>
              <a:buChar char="•"/>
            </a:pPr>
            <a:r>
              <a:rPr lang="en-US" sz="3200" dirty="0" smtClean="0"/>
              <a:t>Research information (asking scientists, credible Internet resources, scientific journals, etc.)</a:t>
            </a:r>
          </a:p>
          <a:p>
            <a:pPr marL="457200" indent="-457200">
              <a:buFont typeface="Arial" pitchFamily="34" charset="0"/>
              <a:buChar char="•"/>
            </a:pPr>
            <a:r>
              <a:rPr lang="en-US" sz="3200" dirty="0" smtClean="0"/>
              <a:t>State the hypothesis</a:t>
            </a:r>
          </a:p>
          <a:p>
            <a:endParaRPr lang="en-US" sz="2800" dirty="0"/>
          </a:p>
        </p:txBody>
      </p:sp>
    </p:spTree>
    <p:extLst>
      <p:ext uri="{BB962C8B-B14F-4D97-AF65-F5344CB8AC3E}">
        <p14:creationId xmlns:p14="http://schemas.microsoft.com/office/powerpoint/2010/main" val="2106392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1"/>
            <a:ext cx="7620000" cy="5334000"/>
          </a:xfrm>
        </p:spPr>
        <p:txBody>
          <a:bodyPr>
            <a:noAutofit/>
          </a:bodyPr>
          <a:lstStyle/>
          <a:p>
            <a:pPr marL="457200" indent="-457200">
              <a:buFont typeface="Arial" pitchFamily="34" charset="0"/>
              <a:buChar char="•"/>
            </a:pPr>
            <a:r>
              <a:rPr lang="en-US" sz="3200" dirty="0" smtClean="0"/>
              <a:t>Plan the experiment – </a:t>
            </a:r>
          </a:p>
          <a:p>
            <a:r>
              <a:rPr lang="en-US" sz="3200" dirty="0"/>
              <a:t> </a:t>
            </a:r>
            <a:r>
              <a:rPr lang="en-US" sz="3200" dirty="0" smtClean="0"/>
              <a:t>    </a:t>
            </a:r>
            <a:r>
              <a:rPr lang="en-US" sz="3200" u="sng" dirty="0" smtClean="0"/>
              <a:t>independent</a:t>
            </a:r>
            <a:r>
              <a:rPr lang="en-US" sz="3200" dirty="0" smtClean="0"/>
              <a:t> (deliberately changed by the experimenter) and </a:t>
            </a:r>
            <a:r>
              <a:rPr lang="en-US" sz="3200" u="sng" dirty="0" smtClean="0"/>
              <a:t>dependent variables </a:t>
            </a:r>
            <a:r>
              <a:rPr lang="en-US" sz="3200" dirty="0" smtClean="0"/>
              <a:t>(changes in an experiment in response to changes in the independent variable)</a:t>
            </a:r>
          </a:p>
          <a:p>
            <a:r>
              <a:rPr lang="en-US" sz="3200" dirty="0"/>
              <a:t> </a:t>
            </a:r>
            <a:r>
              <a:rPr lang="en-US" sz="3200" dirty="0" smtClean="0"/>
              <a:t>    repeated trials</a:t>
            </a:r>
          </a:p>
          <a:p>
            <a:r>
              <a:rPr lang="en-US" sz="3200" dirty="0"/>
              <a:t> </a:t>
            </a:r>
            <a:r>
              <a:rPr lang="en-US" sz="3200" dirty="0" smtClean="0"/>
              <a:t>    plan to hold variables constant </a:t>
            </a:r>
          </a:p>
          <a:p>
            <a:r>
              <a:rPr lang="en-US" sz="3200" dirty="0"/>
              <a:t> </a:t>
            </a:r>
            <a:r>
              <a:rPr lang="en-US" sz="3200" dirty="0" smtClean="0"/>
              <a:t>    list and obtain materials</a:t>
            </a:r>
          </a:p>
          <a:p>
            <a:r>
              <a:rPr lang="en-US" sz="3200" dirty="0"/>
              <a:t> </a:t>
            </a:r>
            <a:r>
              <a:rPr lang="en-US" sz="3200" dirty="0" smtClean="0"/>
              <a:t>    plan to organize data (make tables, etc.)</a:t>
            </a:r>
          </a:p>
        </p:txBody>
      </p:sp>
    </p:spTree>
    <p:extLst>
      <p:ext uri="{BB962C8B-B14F-4D97-AF65-F5344CB8AC3E}">
        <p14:creationId xmlns:p14="http://schemas.microsoft.com/office/powerpoint/2010/main" val="658510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      </a:t>
            </a:r>
            <a:r>
              <a:rPr lang="en-US" sz="3200" dirty="0" smtClean="0"/>
              <a:t>may need a </a:t>
            </a:r>
            <a:r>
              <a:rPr lang="en-US" sz="3200" u="sng" dirty="0" smtClean="0"/>
              <a:t>control group </a:t>
            </a:r>
            <a:r>
              <a:rPr lang="en-US" sz="3200" dirty="0" smtClean="0"/>
              <a:t>– used as a basis of comparison </a:t>
            </a:r>
            <a:endParaRPr lang="en-US" sz="3200" dirty="0"/>
          </a:p>
          <a:p>
            <a:pPr marL="457200" indent="-457200">
              <a:buFont typeface="Arial" pitchFamily="34" charset="0"/>
              <a:buChar char="•"/>
            </a:pPr>
            <a:r>
              <a:rPr lang="en-US" sz="3200" dirty="0" smtClean="0"/>
              <a:t>Analyze data (graphs, etc.)</a:t>
            </a:r>
          </a:p>
          <a:p>
            <a:pPr marL="457200" indent="-457200">
              <a:buFont typeface="Arial" pitchFamily="34" charset="0"/>
              <a:buChar char="•"/>
            </a:pPr>
            <a:r>
              <a:rPr lang="en-US" sz="3200" dirty="0" smtClean="0"/>
              <a:t>Make a conclusion that may or may not support the hypothesis</a:t>
            </a:r>
            <a:endParaRPr lang="en-US" sz="3200" dirty="0"/>
          </a:p>
        </p:txBody>
      </p:sp>
    </p:spTree>
    <p:extLst>
      <p:ext uri="{BB962C8B-B14F-4D97-AF65-F5344CB8AC3E}">
        <p14:creationId xmlns:p14="http://schemas.microsoft.com/office/powerpoint/2010/main" val="1484167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5869</TotalTime>
  <Words>468</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Arial Black</vt:lpstr>
      <vt:lpstr>Essential</vt:lpstr>
      <vt:lpstr>How scientists work</vt:lpstr>
      <vt:lpstr>What is a hypothesis?</vt:lpstr>
      <vt:lpstr>Hypothesis, cont.</vt:lpstr>
      <vt:lpstr>Know how to use equipment safely and PRECISELY</vt:lpstr>
      <vt:lpstr>PowerPoint Presentation</vt:lpstr>
      <vt:lpstr>How are experiments designed?</vt:lpstr>
      <vt:lpstr>Steps in designing an experiment</vt:lpstr>
      <vt:lpstr>PowerPoint Presentation</vt:lpstr>
      <vt:lpstr>PowerPoint Presentation</vt:lpstr>
      <vt:lpstr>Organization of data (graphs)</vt:lpstr>
      <vt:lpstr>PowerPoint Presentation</vt:lpstr>
    </vt:vector>
  </TitlesOfParts>
  <Company>Fort Mill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Reva Melton</dc:creator>
  <cp:lastModifiedBy>Melton, Reva F.</cp:lastModifiedBy>
  <cp:revision>16</cp:revision>
  <dcterms:created xsi:type="dcterms:W3CDTF">2011-01-19T21:03:12Z</dcterms:created>
  <dcterms:modified xsi:type="dcterms:W3CDTF">2017-11-06T17:03:30Z</dcterms:modified>
</cp:coreProperties>
</file>